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notesSlides/notesSlide39.xml" ContentType="application/vnd.openxmlformats-officedocument.presentationml.notesSlide+xml"/>
  <Override PartName="/ppt/notesSlides/notesSlide48.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37.xml" ContentType="application/vnd.openxmlformats-officedocument.presentationml.notesSlide+xml"/>
  <Override PartName="/ppt/notesSlides/notesSlide46.xml" ContentType="application/vnd.openxmlformats-officedocument.presentationml.notesSlide+xml"/>
  <Override PartName="/ppt/notesSlides/notesSlide55.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ppt/notesSlides/notesSlide44.xml" ContentType="application/vnd.openxmlformats-officedocument.presentationml.notesSlide+xml"/>
  <Override PartName="/ppt/notesSlides/notesSlide53.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42.xml" ContentType="application/vnd.openxmlformats-officedocument.presentationml.notesSlide+xml"/>
  <Override PartName="/ppt/notesSlides/notesSlide51.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notesSlides/notesSlide10.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7"/>
  </p:notesMasterIdLst>
  <p:sldIdLst>
    <p:sldId id="306" r:id="rId2"/>
    <p:sldId id="398" r:id="rId3"/>
    <p:sldId id="396" r:id="rId4"/>
    <p:sldId id="421" r:id="rId5"/>
    <p:sldId id="469" r:id="rId6"/>
    <p:sldId id="409" r:id="rId7"/>
    <p:sldId id="453" r:id="rId8"/>
    <p:sldId id="454" r:id="rId9"/>
    <p:sldId id="412" r:id="rId10"/>
    <p:sldId id="413" r:id="rId11"/>
    <p:sldId id="414" r:id="rId12"/>
    <p:sldId id="433" r:id="rId13"/>
    <p:sldId id="435" r:id="rId14"/>
    <p:sldId id="410" r:id="rId15"/>
    <p:sldId id="456" r:id="rId16"/>
    <p:sldId id="455" r:id="rId17"/>
    <p:sldId id="457" r:id="rId18"/>
    <p:sldId id="428" r:id="rId19"/>
    <p:sldId id="458" r:id="rId20"/>
    <p:sldId id="429" r:id="rId21"/>
    <p:sldId id="460" r:id="rId22"/>
    <p:sldId id="431" r:id="rId23"/>
    <p:sldId id="432" r:id="rId24"/>
    <p:sldId id="408" r:id="rId25"/>
    <p:sldId id="461" r:id="rId26"/>
    <p:sldId id="361" r:id="rId27"/>
    <p:sldId id="261" r:id="rId28"/>
    <p:sldId id="284" r:id="rId29"/>
    <p:sldId id="400" r:id="rId30"/>
    <p:sldId id="256" r:id="rId31"/>
    <p:sldId id="452" r:id="rId32"/>
    <p:sldId id="271" r:id="rId33"/>
    <p:sldId id="464" r:id="rId34"/>
    <p:sldId id="304" r:id="rId35"/>
    <p:sldId id="350" r:id="rId36"/>
    <p:sldId id="404" r:id="rId37"/>
    <p:sldId id="346" r:id="rId38"/>
    <p:sldId id="357" r:id="rId39"/>
    <p:sldId id="355" r:id="rId40"/>
    <p:sldId id="354" r:id="rId41"/>
    <p:sldId id="356" r:id="rId42"/>
    <p:sldId id="366" r:id="rId43"/>
    <p:sldId id="358" r:id="rId44"/>
    <p:sldId id="406" r:id="rId45"/>
    <p:sldId id="347" r:id="rId46"/>
    <p:sldId id="360" r:id="rId47"/>
    <p:sldId id="445" r:id="rId48"/>
    <p:sldId id="450" r:id="rId49"/>
    <p:sldId id="459" r:id="rId50"/>
    <p:sldId id="259" r:id="rId51"/>
    <p:sldId id="462" r:id="rId52"/>
    <p:sldId id="463" r:id="rId53"/>
    <p:sldId id="465" r:id="rId54"/>
    <p:sldId id="466" r:id="rId55"/>
    <p:sldId id="468" r:id="rId56"/>
  </p:sldIdLst>
  <p:sldSz cx="9144000" cy="6858000" type="screen4x3"/>
  <p:notesSz cx="6858000" cy="9144000"/>
  <p:defaultTextStyle>
    <a:defPPr>
      <a:defRPr lang="en-US"/>
    </a:defPPr>
    <a:lvl1pPr algn="l" rtl="0" fontAlgn="base">
      <a:spcBef>
        <a:spcPct val="0"/>
      </a:spcBef>
      <a:spcAft>
        <a:spcPct val="0"/>
      </a:spcAft>
      <a:defRPr sz="3200" b="1" kern="1200">
        <a:solidFill>
          <a:srgbClr val="FF0000"/>
        </a:solidFill>
        <a:latin typeface="Arial" charset="0"/>
        <a:ea typeface="+mn-ea"/>
        <a:cs typeface="+mn-cs"/>
      </a:defRPr>
    </a:lvl1pPr>
    <a:lvl2pPr marL="457200" algn="l" rtl="0" fontAlgn="base">
      <a:spcBef>
        <a:spcPct val="0"/>
      </a:spcBef>
      <a:spcAft>
        <a:spcPct val="0"/>
      </a:spcAft>
      <a:defRPr sz="3200" b="1" kern="1200">
        <a:solidFill>
          <a:srgbClr val="FF0000"/>
        </a:solidFill>
        <a:latin typeface="Arial" charset="0"/>
        <a:ea typeface="+mn-ea"/>
        <a:cs typeface="+mn-cs"/>
      </a:defRPr>
    </a:lvl2pPr>
    <a:lvl3pPr marL="914400" algn="l" rtl="0" fontAlgn="base">
      <a:spcBef>
        <a:spcPct val="0"/>
      </a:spcBef>
      <a:spcAft>
        <a:spcPct val="0"/>
      </a:spcAft>
      <a:defRPr sz="3200" b="1" kern="1200">
        <a:solidFill>
          <a:srgbClr val="FF0000"/>
        </a:solidFill>
        <a:latin typeface="Arial" charset="0"/>
        <a:ea typeface="+mn-ea"/>
        <a:cs typeface="+mn-cs"/>
      </a:defRPr>
    </a:lvl3pPr>
    <a:lvl4pPr marL="1371600" algn="l" rtl="0" fontAlgn="base">
      <a:spcBef>
        <a:spcPct val="0"/>
      </a:spcBef>
      <a:spcAft>
        <a:spcPct val="0"/>
      </a:spcAft>
      <a:defRPr sz="3200" b="1" kern="1200">
        <a:solidFill>
          <a:srgbClr val="FF0000"/>
        </a:solidFill>
        <a:latin typeface="Arial" charset="0"/>
        <a:ea typeface="+mn-ea"/>
        <a:cs typeface="+mn-cs"/>
      </a:defRPr>
    </a:lvl4pPr>
    <a:lvl5pPr marL="1828800" algn="l" rtl="0" fontAlgn="base">
      <a:spcBef>
        <a:spcPct val="0"/>
      </a:spcBef>
      <a:spcAft>
        <a:spcPct val="0"/>
      </a:spcAft>
      <a:defRPr sz="3200" b="1" kern="1200">
        <a:solidFill>
          <a:srgbClr val="FF0000"/>
        </a:solidFill>
        <a:latin typeface="Arial" charset="0"/>
        <a:ea typeface="+mn-ea"/>
        <a:cs typeface="+mn-cs"/>
      </a:defRPr>
    </a:lvl5pPr>
    <a:lvl6pPr marL="2286000" algn="l" defTabSz="914400" rtl="0" eaLnBrk="1" latinLnBrk="0" hangingPunct="1">
      <a:defRPr sz="3200" b="1" kern="1200">
        <a:solidFill>
          <a:srgbClr val="FF0000"/>
        </a:solidFill>
        <a:latin typeface="Arial" charset="0"/>
        <a:ea typeface="+mn-ea"/>
        <a:cs typeface="+mn-cs"/>
      </a:defRPr>
    </a:lvl6pPr>
    <a:lvl7pPr marL="2743200" algn="l" defTabSz="914400" rtl="0" eaLnBrk="1" latinLnBrk="0" hangingPunct="1">
      <a:defRPr sz="3200" b="1" kern="1200">
        <a:solidFill>
          <a:srgbClr val="FF0000"/>
        </a:solidFill>
        <a:latin typeface="Arial" charset="0"/>
        <a:ea typeface="+mn-ea"/>
        <a:cs typeface="+mn-cs"/>
      </a:defRPr>
    </a:lvl7pPr>
    <a:lvl8pPr marL="3200400" algn="l" defTabSz="914400" rtl="0" eaLnBrk="1" latinLnBrk="0" hangingPunct="1">
      <a:defRPr sz="3200" b="1" kern="1200">
        <a:solidFill>
          <a:srgbClr val="FF0000"/>
        </a:solidFill>
        <a:latin typeface="Arial" charset="0"/>
        <a:ea typeface="+mn-ea"/>
        <a:cs typeface="+mn-cs"/>
      </a:defRPr>
    </a:lvl8pPr>
    <a:lvl9pPr marL="3657600" algn="l" defTabSz="914400" rtl="0" eaLnBrk="1" latinLnBrk="0" hangingPunct="1">
      <a:defRPr sz="3200" b="1" kern="1200">
        <a:solidFill>
          <a:srgbClr val="FF0000"/>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00080"/>
    <a:srgbClr val="FF00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4244" autoAdjust="0"/>
    <p:restoredTop sz="78036" autoAdjust="0"/>
  </p:normalViewPr>
  <p:slideViewPr>
    <p:cSldViewPr showGuides="1">
      <p:cViewPr>
        <p:scale>
          <a:sx n="60" d="100"/>
          <a:sy n="60" d="100"/>
        </p:scale>
        <p:origin x="-840" y="-154"/>
      </p:cViewPr>
      <p:guideLst>
        <p:guide orient="horz" pos="2160"/>
        <p:guide pos="2880"/>
      </p:guideLst>
    </p:cSldViewPr>
  </p:slideViewPr>
  <p:notesTextViewPr>
    <p:cViewPr>
      <p:scale>
        <a:sx n="100" d="100"/>
        <a:sy n="100" d="100"/>
      </p:scale>
      <p:origin x="0" y="0"/>
    </p:cViewPr>
  </p:notesTextViewPr>
  <p:sorterViewPr>
    <p:cViewPr>
      <p:scale>
        <a:sx n="50" d="100"/>
        <a:sy n="50" d="100"/>
      </p:scale>
      <p:origin x="0" y="4752"/>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61"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b="0">
                <a:solidFill>
                  <a:schemeClr val="tx1"/>
                </a:solidFill>
              </a:defRPr>
            </a:lvl1pPr>
          </a:lstStyle>
          <a:p>
            <a:pPr>
              <a:defRPr/>
            </a:pPr>
            <a:endParaRPr lang="en-US"/>
          </a:p>
        </p:txBody>
      </p:sp>
      <p:sp>
        <p:nvSpPr>
          <p:cNvPr id="8195"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0">
                <a:solidFill>
                  <a:schemeClr val="tx1"/>
                </a:solidFill>
              </a:defRPr>
            </a:lvl1pPr>
          </a:lstStyle>
          <a:p>
            <a:pPr>
              <a:defRPr/>
            </a:pPr>
            <a:endParaRPr lang="en-US"/>
          </a:p>
        </p:txBody>
      </p:sp>
      <p:sp>
        <p:nvSpPr>
          <p:cNvPr id="9523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8197"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8198"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b="0">
                <a:solidFill>
                  <a:schemeClr val="tx1"/>
                </a:solidFill>
              </a:defRPr>
            </a:lvl1pPr>
          </a:lstStyle>
          <a:p>
            <a:pPr>
              <a:defRPr/>
            </a:pPr>
            <a:endParaRPr lang="en-US"/>
          </a:p>
        </p:txBody>
      </p:sp>
      <p:sp>
        <p:nvSpPr>
          <p:cNvPr id="8199"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0">
                <a:solidFill>
                  <a:schemeClr val="tx1"/>
                </a:solidFill>
              </a:defRPr>
            </a:lvl1pPr>
          </a:lstStyle>
          <a:p>
            <a:pPr>
              <a:defRPr/>
            </a:pPr>
            <a:fld id="{6866227A-235D-4BA7-953B-160A582BD1E4}"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7"/>
          <p:cNvSpPr>
            <a:spLocks noGrp="1" noChangeArrowheads="1"/>
          </p:cNvSpPr>
          <p:nvPr>
            <p:ph type="sldNum" sz="quarter" idx="5"/>
          </p:nvPr>
        </p:nvSpPr>
        <p:spPr>
          <a:noFill/>
        </p:spPr>
        <p:txBody>
          <a:bodyPr/>
          <a:lstStyle/>
          <a:p>
            <a:fld id="{E4FE8D72-928B-45A3-AE5C-FB5782D7EA59}" type="slidenum">
              <a:rPr lang="en-US" smtClean="0"/>
              <a:pPr/>
              <a:t>1</a:t>
            </a:fld>
            <a:endParaRPr lang="en-US" smtClean="0"/>
          </a:p>
        </p:txBody>
      </p:sp>
      <p:sp>
        <p:nvSpPr>
          <p:cNvPr id="134147" name="Rectangle 2"/>
          <p:cNvSpPr>
            <a:spLocks noGrp="1" noRot="1" noChangeAspect="1" noChangeArrowheads="1" noTextEdit="1"/>
          </p:cNvSpPr>
          <p:nvPr>
            <p:ph type="sldImg"/>
          </p:nvPr>
        </p:nvSpPr>
        <p:spPr>
          <a:ln/>
        </p:spPr>
      </p:sp>
      <p:sp>
        <p:nvSpPr>
          <p:cNvPr id="134148" name="Rectangle 3"/>
          <p:cNvSpPr>
            <a:spLocks noGrp="1" noChangeArrowheads="1"/>
          </p:cNvSpPr>
          <p:nvPr>
            <p:ph type="body" idx="1"/>
          </p:nvPr>
        </p:nvSpPr>
        <p:spPr>
          <a:noFill/>
          <a:ln/>
        </p:spPr>
        <p:txBody>
          <a:bodyPr/>
          <a:lstStyle/>
          <a:p>
            <a:pPr eaLnBrk="1" hangingPunct="1"/>
            <a:r>
              <a:rPr lang="en-US" dirty="0" smtClean="0"/>
              <a:t>Perhaps the best viewpoint in the park is Dante's View.  From there looking northwest the steep fault-bounded east side of Death Valley is clearly seen.</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7"/>
          <p:cNvSpPr>
            <a:spLocks noGrp="1" noChangeArrowheads="1"/>
          </p:cNvSpPr>
          <p:nvPr>
            <p:ph type="sldNum" sz="quarter" idx="5"/>
          </p:nvPr>
        </p:nvSpPr>
        <p:spPr>
          <a:noFill/>
        </p:spPr>
        <p:txBody>
          <a:bodyPr/>
          <a:lstStyle/>
          <a:p>
            <a:fld id="{1F1627AA-9306-46B6-A7F8-ACA6D11649FE}" type="slidenum">
              <a:rPr lang="en-US" smtClean="0"/>
              <a:pPr/>
              <a:t>10</a:t>
            </a:fld>
            <a:endParaRPr lang="en-US" smtClean="0"/>
          </a:p>
        </p:txBody>
      </p:sp>
      <p:sp>
        <p:nvSpPr>
          <p:cNvPr id="142339" name="Rectangle 2"/>
          <p:cNvSpPr>
            <a:spLocks noGrp="1" noRot="1" noChangeAspect="1" noChangeArrowheads="1" noTextEdit="1"/>
          </p:cNvSpPr>
          <p:nvPr>
            <p:ph type="sldImg"/>
          </p:nvPr>
        </p:nvSpPr>
        <p:spPr>
          <a:ln/>
        </p:spPr>
      </p:sp>
      <p:sp>
        <p:nvSpPr>
          <p:cNvPr id="142340" name="Rectangle 3"/>
          <p:cNvSpPr>
            <a:spLocks noGrp="1" noChangeArrowheads="1"/>
          </p:cNvSpPr>
          <p:nvPr>
            <p:ph type="body" idx="1"/>
          </p:nvPr>
        </p:nvSpPr>
        <p:spPr>
          <a:noFill/>
          <a:ln/>
        </p:spPr>
        <p:txBody>
          <a:bodyPr/>
          <a:lstStyle/>
          <a:p>
            <a:pPr eaLnBrk="1" hangingPunct="1"/>
            <a:r>
              <a:rPr lang="en-US" dirty="0" smtClean="0"/>
              <a:t>Mosaic canyon gets its name from the lithified debris-flow deposits which overlie the Noonday Dolomite. The contact between the tilted older rocks and the flat-lying younger rocks represents an angular unconformity. The rock fragments (clasts) are matrix supported indicating deposition via viscous mudflow.</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7"/>
          <p:cNvSpPr>
            <a:spLocks noGrp="1" noChangeArrowheads="1"/>
          </p:cNvSpPr>
          <p:nvPr>
            <p:ph type="sldNum" sz="quarter" idx="5"/>
          </p:nvPr>
        </p:nvSpPr>
        <p:spPr>
          <a:noFill/>
        </p:spPr>
        <p:txBody>
          <a:bodyPr/>
          <a:lstStyle/>
          <a:p>
            <a:fld id="{9C8C2243-EF5D-418A-BC25-467743C599EF}" type="slidenum">
              <a:rPr lang="en-US" smtClean="0"/>
              <a:pPr/>
              <a:t>11</a:t>
            </a:fld>
            <a:endParaRPr lang="en-US" smtClean="0"/>
          </a:p>
        </p:txBody>
      </p:sp>
      <p:sp>
        <p:nvSpPr>
          <p:cNvPr id="143363" name="Rectangle 2"/>
          <p:cNvSpPr>
            <a:spLocks noGrp="1" noRot="1" noChangeAspect="1" noChangeArrowheads="1" noTextEdit="1"/>
          </p:cNvSpPr>
          <p:nvPr>
            <p:ph type="sldImg"/>
          </p:nvPr>
        </p:nvSpPr>
        <p:spPr>
          <a:ln/>
        </p:spPr>
      </p:sp>
      <p:sp>
        <p:nvSpPr>
          <p:cNvPr id="143364" name="Rectangle 3"/>
          <p:cNvSpPr>
            <a:spLocks noGrp="1" noChangeArrowheads="1"/>
          </p:cNvSpPr>
          <p:nvPr>
            <p:ph type="body" idx="1"/>
          </p:nvPr>
        </p:nvSpPr>
        <p:spPr>
          <a:noFill/>
          <a:ln/>
        </p:spPr>
        <p:txBody>
          <a:bodyPr/>
          <a:lstStyle/>
          <a:p>
            <a:pPr eaLnBrk="1" hangingPunct="1"/>
            <a:r>
              <a:rPr lang="en-US" dirty="0" smtClean="0"/>
              <a:t>In this close-up of the debris-flow, note the angularity of the rock fragments embedded in the finer matrix; the angular shape of the clasts suggests that they did not bang against one another during transport, but were instead buoyed up in the flow by its high density and that impacts were cushioned by its high viscosity.</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7"/>
          <p:cNvSpPr>
            <a:spLocks noGrp="1" noChangeArrowheads="1"/>
          </p:cNvSpPr>
          <p:nvPr>
            <p:ph type="sldNum" sz="quarter" idx="5"/>
          </p:nvPr>
        </p:nvSpPr>
        <p:spPr>
          <a:noFill/>
        </p:spPr>
        <p:txBody>
          <a:bodyPr/>
          <a:lstStyle/>
          <a:p>
            <a:fld id="{C46AD7EF-06C4-43E0-8E50-114FF0B40688}" type="slidenum">
              <a:rPr lang="en-US" smtClean="0"/>
              <a:pPr/>
              <a:t>12</a:t>
            </a:fld>
            <a:endParaRPr lang="en-US" smtClean="0"/>
          </a:p>
        </p:txBody>
      </p:sp>
      <p:sp>
        <p:nvSpPr>
          <p:cNvPr id="144387" name="Rectangle 2"/>
          <p:cNvSpPr>
            <a:spLocks noGrp="1" noRot="1" noChangeAspect="1" noChangeArrowheads="1" noTextEdit="1"/>
          </p:cNvSpPr>
          <p:nvPr>
            <p:ph type="sldImg"/>
          </p:nvPr>
        </p:nvSpPr>
        <p:spPr>
          <a:ln/>
        </p:spPr>
      </p:sp>
      <p:sp>
        <p:nvSpPr>
          <p:cNvPr id="144388" name="Rectangle 3"/>
          <p:cNvSpPr>
            <a:spLocks noGrp="1" noChangeArrowheads="1"/>
          </p:cNvSpPr>
          <p:nvPr>
            <p:ph type="body" idx="1"/>
          </p:nvPr>
        </p:nvSpPr>
        <p:spPr>
          <a:noFill/>
          <a:ln/>
        </p:spPr>
        <p:txBody>
          <a:bodyPr/>
          <a:lstStyle/>
          <a:p>
            <a:pPr eaLnBrk="1" hangingPunct="1"/>
            <a:r>
              <a:rPr lang="en-US" dirty="0" smtClean="0"/>
              <a:t>As you move closer to the fans along the Panamint front, you'll notice a prominent ridge along the lower edge of the fans. This ridge is a modern fault scarp, which formed because Death Valley is still geologically active today.</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7"/>
          <p:cNvSpPr>
            <a:spLocks noGrp="1" noChangeArrowheads="1"/>
          </p:cNvSpPr>
          <p:nvPr>
            <p:ph type="sldNum" sz="quarter" idx="5"/>
          </p:nvPr>
        </p:nvSpPr>
        <p:spPr>
          <a:noFill/>
        </p:spPr>
        <p:txBody>
          <a:bodyPr/>
          <a:lstStyle/>
          <a:p>
            <a:fld id="{CB2E1115-11E1-43F6-8EE4-A1B6454ADA8D}" type="slidenum">
              <a:rPr lang="en-US" smtClean="0"/>
              <a:pPr/>
              <a:t>13</a:t>
            </a:fld>
            <a:endParaRPr lang="en-US" smtClean="0"/>
          </a:p>
        </p:txBody>
      </p:sp>
      <p:sp>
        <p:nvSpPr>
          <p:cNvPr id="145411" name="Rectangle 2"/>
          <p:cNvSpPr>
            <a:spLocks noGrp="1" noRot="1" noChangeAspect="1" noChangeArrowheads="1" noTextEdit="1"/>
          </p:cNvSpPr>
          <p:nvPr>
            <p:ph type="sldImg"/>
          </p:nvPr>
        </p:nvSpPr>
        <p:spPr>
          <a:ln/>
        </p:spPr>
      </p:sp>
      <p:sp>
        <p:nvSpPr>
          <p:cNvPr id="145412" name="Rectangle 3"/>
          <p:cNvSpPr>
            <a:spLocks noGrp="1" noChangeArrowheads="1"/>
          </p:cNvSpPr>
          <p:nvPr>
            <p:ph type="body" idx="1"/>
          </p:nvPr>
        </p:nvSpPr>
        <p:spPr>
          <a:noFill/>
          <a:ln/>
        </p:spPr>
        <p:txBody>
          <a:bodyPr/>
          <a:lstStyle/>
          <a:p>
            <a:pPr eaLnBrk="1" hangingPunct="1"/>
            <a:r>
              <a:rPr lang="en-US" dirty="0" smtClean="0"/>
              <a:t>Similar fault scarps are also seen across the Badwater fan at the base of the Black Mountains.</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7"/>
          <p:cNvSpPr>
            <a:spLocks noGrp="1" noChangeArrowheads="1"/>
          </p:cNvSpPr>
          <p:nvPr>
            <p:ph type="sldNum" sz="quarter" idx="5"/>
          </p:nvPr>
        </p:nvSpPr>
        <p:spPr>
          <a:noFill/>
        </p:spPr>
        <p:txBody>
          <a:bodyPr/>
          <a:lstStyle/>
          <a:p>
            <a:fld id="{1CDB326E-F5DF-4814-A424-46B28319B57C}" type="slidenum">
              <a:rPr lang="en-US" smtClean="0"/>
              <a:pPr/>
              <a:t>14</a:t>
            </a:fld>
            <a:endParaRPr lang="en-US" smtClean="0"/>
          </a:p>
        </p:txBody>
      </p:sp>
      <p:sp>
        <p:nvSpPr>
          <p:cNvPr id="146435" name="Rectangle 2"/>
          <p:cNvSpPr>
            <a:spLocks noGrp="1" noRot="1" noChangeAspect="1" noChangeArrowheads="1" noTextEdit="1"/>
          </p:cNvSpPr>
          <p:nvPr>
            <p:ph type="sldImg"/>
          </p:nvPr>
        </p:nvSpPr>
        <p:spPr>
          <a:ln/>
        </p:spPr>
      </p:sp>
      <p:sp>
        <p:nvSpPr>
          <p:cNvPr id="146436" name="Rectangle 3"/>
          <p:cNvSpPr>
            <a:spLocks noGrp="1" noChangeArrowheads="1"/>
          </p:cNvSpPr>
          <p:nvPr>
            <p:ph type="body" idx="1"/>
          </p:nvPr>
        </p:nvSpPr>
        <p:spPr>
          <a:noFill/>
          <a:ln/>
        </p:spPr>
        <p:txBody>
          <a:bodyPr/>
          <a:lstStyle/>
          <a:p>
            <a:pPr eaLnBrk="1" hangingPunct="1"/>
            <a:r>
              <a:rPr lang="en-US" dirty="0" smtClean="0"/>
              <a:t>This picture does a good job of showing why alluvial fans become fan shaped. When deposition occurs, that portion of the fan becomes a little higher, so the next time a mudflow occurs, gravity will pull it towards a lower part of the fan. Through time, deposition will therefore constantly shift position across the fan. Note the salt deposits at the base of the fan.</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Slide Image Placeholder 1"/>
          <p:cNvSpPr>
            <a:spLocks noGrp="1" noRot="1" noChangeAspect="1" noTextEdit="1"/>
          </p:cNvSpPr>
          <p:nvPr>
            <p:ph type="sldImg"/>
          </p:nvPr>
        </p:nvSpPr>
        <p:spPr>
          <a:ln/>
        </p:spPr>
      </p:sp>
      <p:sp>
        <p:nvSpPr>
          <p:cNvPr id="147459" name="Notes Placeholder 2"/>
          <p:cNvSpPr>
            <a:spLocks noGrp="1"/>
          </p:cNvSpPr>
          <p:nvPr>
            <p:ph type="body" idx="1"/>
          </p:nvPr>
        </p:nvSpPr>
        <p:spPr>
          <a:noFill/>
          <a:ln/>
        </p:spPr>
        <p:txBody>
          <a:bodyPr/>
          <a:lstStyle/>
          <a:p>
            <a:r>
              <a:rPr lang="en-US" dirty="0" smtClean="0"/>
              <a:t>During wet years large portions of the valley will be flooded. Here we see my wife cautiously crunching across the Badwater salt crust toward the large salt lake that formed after the El Nino winter of 97-98.</a:t>
            </a:r>
          </a:p>
          <a:p>
            <a:endParaRPr lang="en-US" dirty="0" smtClean="0"/>
          </a:p>
        </p:txBody>
      </p:sp>
      <p:sp>
        <p:nvSpPr>
          <p:cNvPr id="147460" name="Slide Number Placeholder 3"/>
          <p:cNvSpPr>
            <a:spLocks noGrp="1"/>
          </p:cNvSpPr>
          <p:nvPr>
            <p:ph type="sldNum" sz="quarter" idx="5"/>
          </p:nvPr>
        </p:nvSpPr>
        <p:spPr>
          <a:noFill/>
        </p:spPr>
        <p:txBody>
          <a:bodyPr/>
          <a:lstStyle/>
          <a:p>
            <a:fld id="{D59DB333-AF47-4B4D-9DBA-B3EA59D7DFB3}" type="slidenum">
              <a:rPr lang="en-US" smtClean="0"/>
              <a:pPr/>
              <a:t>15</a:t>
            </a:fld>
            <a:endParaRPr 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7"/>
          <p:cNvSpPr>
            <a:spLocks noGrp="1" noChangeArrowheads="1"/>
          </p:cNvSpPr>
          <p:nvPr>
            <p:ph type="sldNum" sz="quarter" idx="5"/>
          </p:nvPr>
        </p:nvSpPr>
        <p:spPr>
          <a:noFill/>
        </p:spPr>
        <p:txBody>
          <a:bodyPr/>
          <a:lstStyle/>
          <a:p>
            <a:fld id="{B865F2A1-F0CA-43B7-9A87-D2EB0FF12D0A}" type="slidenum">
              <a:rPr lang="en-US" smtClean="0"/>
              <a:pPr/>
              <a:t>16</a:t>
            </a:fld>
            <a:endParaRPr lang="en-US" smtClean="0"/>
          </a:p>
        </p:txBody>
      </p:sp>
      <p:sp>
        <p:nvSpPr>
          <p:cNvPr id="148483" name="Rectangle 2"/>
          <p:cNvSpPr>
            <a:spLocks noGrp="1" noRot="1" noChangeAspect="1" noChangeArrowheads="1" noTextEdit="1"/>
          </p:cNvSpPr>
          <p:nvPr>
            <p:ph type="sldImg"/>
          </p:nvPr>
        </p:nvSpPr>
        <p:spPr>
          <a:ln/>
        </p:spPr>
      </p:sp>
      <p:sp>
        <p:nvSpPr>
          <p:cNvPr id="148484" name="Rectangle 3"/>
          <p:cNvSpPr>
            <a:spLocks noGrp="1" noChangeArrowheads="1"/>
          </p:cNvSpPr>
          <p:nvPr>
            <p:ph type="body" idx="1"/>
          </p:nvPr>
        </p:nvSpPr>
        <p:spPr>
          <a:noFill/>
          <a:ln/>
        </p:spPr>
        <p:txBody>
          <a:bodyPr/>
          <a:lstStyle/>
          <a:p>
            <a:pPr eaLnBrk="1" hangingPunct="1"/>
            <a:r>
              <a:rPr lang="en-US" dirty="0" smtClean="0"/>
              <a:t>Looking north and west across Death Valley from Dante’s View, the Badwater saltpan is clearly visible. Gravity-driven normal faulting has left vast areas of Death Valley below sea level, so runoff from the mountains is trapped and the dissolved salts inevitably precipitate upon evaporation. The lowest point in North America lies towards the center of the saltpan, but because it is flooded in wet years …</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Slide Image Placeholder 1"/>
          <p:cNvSpPr>
            <a:spLocks noGrp="1" noRot="1" noChangeAspect="1" noTextEdit="1"/>
          </p:cNvSpPr>
          <p:nvPr>
            <p:ph type="sldImg"/>
          </p:nvPr>
        </p:nvSpPr>
        <p:spPr>
          <a:ln/>
        </p:spPr>
      </p:sp>
      <p:sp>
        <p:nvSpPr>
          <p:cNvPr id="149507" name="Notes Placeholder 2"/>
          <p:cNvSpPr>
            <a:spLocks noGrp="1"/>
          </p:cNvSpPr>
          <p:nvPr>
            <p:ph type="body" idx="1"/>
          </p:nvPr>
        </p:nvSpPr>
        <p:spPr>
          <a:noFill/>
          <a:ln/>
        </p:spPr>
        <p:txBody>
          <a:bodyPr/>
          <a:lstStyle/>
          <a:p>
            <a:r>
              <a:rPr lang="en-US" dirty="0" smtClean="0"/>
              <a:t>… the actual marker is at the edge of the saltpan …</a:t>
            </a:r>
          </a:p>
        </p:txBody>
      </p:sp>
      <p:sp>
        <p:nvSpPr>
          <p:cNvPr id="149508" name="Slide Number Placeholder 3"/>
          <p:cNvSpPr>
            <a:spLocks noGrp="1"/>
          </p:cNvSpPr>
          <p:nvPr>
            <p:ph type="sldNum" sz="quarter" idx="5"/>
          </p:nvPr>
        </p:nvSpPr>
        <p:spPr>
          <a:noFill/>
        </p:spPr>
        <p:txBody>
          <a:bodyPr/>
          <a:lstStyle/>
          <a:p>
            <a:fld id="{8B40C773-D356-4F54-A22C-BB589B652C18}" type="slidenum">
              <a:rPr lang="en-US" smtClean="0"/>
              <a:pPr/>
              <a:t>17</a:t>
            </a:fld>
            <a:endParaRPr lang="en-US"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7"/>
          <p:cNvSpPr>
            <a:spLocks noGrp="1" noChangeArrowheads="1"/>
          </p:cNvSpPr>
          <p:nvPr>
            <p:ph type="sldNum" sz="quarter" idx="5"/>
          </p:nvPr>
        </p:nvSpPr>
        <p:spPr>
          <a:noFill/>
        </p:spPr>
        <p:txBody>
          <a:bodyPr/>
          <a:lstStyle/>
          <a:p>
            <a:fld id="{A09C970C-0E56-4DBC-9AF3-CC0A484AA038}" type="slidenum">
              <a:rPr lang="en-US" smtClean="0"/>
              <a:pPr/>
              <a:t>18</a:t>
            </a:fld>
            <a:endParaRPr lang="en-US" smtClean="0"/>
          </a:p>
        </p:txBody>
      </p:sp>
      <p:sp>
        <p:nvSpPr>
          <p:cNvPr id="150531" name="Rectangle 2"/>
          <p:cNvSpPr>
            <a:spLocks noGrp="1" noRot="1" noChangeAspect="1" noChangeArrowheads="1" noTextEdit="1"/>
          </p:cNvSpPr>
          <p:nvPr>
            <p:ph type="sldImg"/>
          </p:nvPr>
        </p:nvSpPr>
        <p:spPr>
          <a:ln/>
        </p:spPr>
      </p:sp>
      <p:sp>
        <p:nvSpPr>
          <p:cNvPr id="150532" name="Rectangle 3"/>
          <p:cNvSpPr>
            <a:spLocks noGrp="1" noChangeArrowheads="1"/>
          </p:cNvSpPr>
          <p:nvPr>
            <p:ph type="body" idx="1"/>
          </p:nvPr>
        </p:nvSpPr>
        <p:spPr>
          <a:noFill/>
          <a:ln/>
        </p:spPr>
        <p:txBody>
          <a:bodyPr/>
          <a:lstStyle/>
          <a:p>
            <a:pPr eaLnBrk="1" hangingPunct="1"/>
            <a:r>
              <a:rPr lang="en-US" dirty="0" smtClean="0"/>
              <a:t>… near a small, spring-fed pool. The extremely high salt content here gives Badwater its name.</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Slide Image Placeholder 1"/>
          <p:cNvSpPr>
            <a:spLocks noGrp="1" noRot="1" noChangeAspect="1" noTextEdit="1"/>
          </p:cNvSpPr>
          <p:nvPr>
            <p:ph type="sldImg"/>
          </p:nvPr>
        </p:nvSpPr>
        <p:spPr>
          <a:ln/>
        </p:spPr>
      </p:sp>
      <p:sp>
        <p:nvSpPr>
          <p:cNvPr id="151555" name="Notes Placeholder 2"/>
          <p:cNvSpPr>
            <a:spLocks noGrp="1"/>
          </p:cNvSpPr>
          <p:nvPr>
            <p:ph type="body" idx="1"/>
          </p:nvPr>
        </p:nvSpPr>
        <p:spPr>
          <a:noFill/>
          <a:ln/>
        </p:spPr>
        <p:txBody>
          <a:bodyPr/>
          <a:lstStyle/>
          <a:p>
            <a:r>
              <a:rPr lang="en-US" dirty="0" smtClean="0"/>
              <a:t>Towards the center of the basin the salt crust covers fine mud deposits. Repeated wet-dry and freeze-thaw cycles have cracked and shaped the underlying mud into large polygonal shapes. </a:t>
            </a:r>
          </a:p>
        </p:txBody>
      </p:sp>
      <p:sp>
        <p:nvSpPr>
          <p:cNvPr id="151556" name="Slide Number Placeholder 3"/>
          <p:cNvSpPr>
            <a:spLocks noGrp="1"/>
          </p:cNvSpPr>
          <p:nvPr>
            <p:ph type="sldNum" sz="quarter" idx="5"/>
          </p:nvPr>
        </p:nvSpPr>
        <p:spPr>
          <a:noFill/>
        </p:spPr>
        <p:txBody>
          <a:bodyPr/>
          <a:lstStyle/>
          <a:p>
            <a:fld id="{F08CEE94-AEF0-4B0F-B783-7DFE2F62D626}" type="slidenum">
              <a:rPr lang="en-US" smtClean="0"/>
              <a:pPr/>
              <a:t>19</a:t>
            </a:fld>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p:cNvSpPr>
            <a:spLocks noGrp="1" noChangeArrowheads="1"/>
          </p:cNvSpPr>
          <p:nvPr>
            <p:ph type="sldNum" sz="quarter" idx="5"/>
          </p:nvPr>
        </p:nvSpPr>
        <p:spPr>
          <a:noFill/>
        </p:spPr>
        <p:txBody>
          <a:bodyPr/>
          <a:lstStyle/>
          <a:p>
            <a:fld id="{F12DF9EF-2F10-46FD-8984-B8BDC45913E3}" type="slidenum">
              <a:rPr lang="en-US" smtClean="0"/>
              <a:pPr/>
              <a:t>2</a:t>
            </a:fld>
            <a:endParaRPr lang="en-US" smtClean="0"/>
          </a:p>
        </p:txBody>
      </p:sp>
      <p:sp>
        <p:nvSpPr>
          <p:cNvPr id="135171" name="Rectangle 2"/>
          <p:cNvSpPr>
            <a:spLocks noGrp="1" noRot="1" noChangeAspect="1" noChangeArrowheads="1" noTextEdit="1"/>
          </p:cNvSpPr>
          <p:nvPr>
            <p:ph type="sldImg"/>
          </p:nvPr>
        </p:nvSpPr>
        <p:spPr>
          <a:ln/>
        </p:spPr>
      </p:sp>
      <p:sp>
        <p:nvSpPr>
          <p:cNvPr id="135172" name="Rectangle 3"/>
          <p:cNvSpPr>
            <a:spLocks noGrp="1" noChangeArrowheads="1"/>
          </p:cNvSpPr>
          <p:nvPr>
            <p:ph type="body" idx="1"/>
          </p:nvPr>
        </p:nvSpPr>
        <p:spPr>
          <a:noFill/>
          <a:ln/>
        </p:spPr>
        <p:txBody>
          <a:bodyPr/>
          <a:lstStyle/>
          <a:p>
            <a:pPr eaLnBrk="1" hangingPunct="1"/>
            <a:r>
              <a:rPr lang="en-US" dirty="0" smtClean="0"/>
              <a:t>Looking south and west, the alluvial fans </a:t>
            </a:r>
            <a:r>
              <a:rPr lang="en-US" dirty="0" smtClean="0"/>
              <a:t>of </a:t>
            </a:r>
            <a:r>
              <a:rPr lang="en-US" dirty="0" smtClean="0"/>
              <a:t>the Panamint Mountains are clearly visible across the valley. Notice the steep surface along the front of the mountain in the lower left foreground of this photo — this is the fault surface bounding one of the “turtlebacks” which so fascinate geologists. We’ll look at them in more detail soon.</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7"/>
          <p:cNvSpPr>
            <a:spLocks noGrp="1" noChangeArrowheads="1"/>
          </p:cNvSpPr>
          <p:nvPr>
            <p:ph type="sldNum" sz="quarter" idx="5"/>
          </p:nvPr>
        </p:nvSpPr>
        <p:spPr>
          <a:noFill/>
        </p:spPr>
        <p:txBody>
          <a:bodyPr/>
          <a:lstStyle/>
          <a:p>
            <a:fld id="{89E352B9-DCBC-464B-A69E-FE8C05B5DC2A}" type="slidenum">
              <a:rPr lang="en-US" smtClean="0"/>
              <a:pPr/>
              <a:t>20</a:t>
            </a:fld>
            <a:endParaRPr lang="en-US" smtClean="0"/>
          </a:p>
        </p:txBody>
      </p:sp>
      <p:sp>
        <p:nvSpPr>
          <p:cNvPr id="152579" name="Rectangle 2"/>
          <p:cNvSpPr>
            <a:spLocks noGrp="1" noRot="1" noChangeAspect="1" noChangeArrowheads="1" noTextEdit="1"/>
          </p:cNvSpPr>
          <p:nvPr>
            <p:ph type="sldImg"/>
          </p:nvPr>
        </p:nvSpPr>
        <p:spPr>
          <a:ln/>
        </p:spPr>
      </p:sp>
      <p:sp>
        <p:nvSpPr>
          <p:cNvPr id="152580" name="Rectangle 3"/>
          <p:cNvSpPr>
            <a:spLocks noGrp="1" noChangeArrowheads="1"/>
          </p:cNvSpPr>
          <p:nvPr>
            <p:ph type="body" idx="1"/>
          </p:nvPr>
        </p:nvSpPr>
        <p:spPr>
          <a:noFill/>
          <a:ln/>
        </p:spPr>
        <p:txBody>
          <a:bodyPr/>
          <a:lstStyle/>
          <a:p>
            <a:pPr eaLnBrk="1" hangingPunct="1"/>
            <a:r>
              <a:rPr lang="en-US" dirty="0" smtClean="0"/>
              <a:t>Salt ridges surround the polygons due to the compressional buckling induced by the collective growth of salt crystals. </a:t>
            </a:r>
            <a:r>
              <a:rPr lang="en-US" dirty="0" smtClean="0"/>
              <a:t>Ridge </a:t>
            </a:r>
            <a:r>
              <a:rPr lang="en-US" dirty="0" smtClean="0"/>
              <a:t>growth is enhanced by capillary action, which draws salty brine from the underlying mud cracks towards the surface where it evaporates. The evaporation rate in Death Valley is the nation’s highest at 150 inches per year, which means that even a 12 foot deep lake would not last until the next season.</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Slide Image Placeholder 1"/>
          <p:cNvSpPr>
            <a:spLocks noGrp="1" noRot="1" noChangeAspect="1" noTextEdit="1"/>
          </p:cNvSpPr>
          <p:nvPr>
            <p:ph type="sldImg"/>
          </p:nvPr>
        </p:nvSpPr>
        <p:spPr>
          <a:ln/>
        </p:spPr>
      </p:sp>
      <p:sp>
        <p:nvSpPr>
          <p:cNvPr id="153603" name="Notes Placeholder 2"/>
          <p:cNvSpPr>
            <a:spLocks noGrp="1"/>
          </p:cNvSpPr>
          <p:nvPr>
            <p:ph type="body" idx="1"/>
          </p:nvPr>
        </p:nvSpPr>
        <p:spPr>
          <a:noFill/>
          <a:ln/>
        </p:spPr>
        <p:txBody>
          <a:bodyPr/>
          <a:lstStyle/>
          <a:p>
            <a:r>
              <a:rPr lang="en-US" dirty="0" smtClean="0"/>
              <a:t>But that was not always the case. The cooler and wetter climate of the glacial ages allowed for a vast perennial lake to form in Death Valley called Lake Manly.  Several other so called “pluvial”, or climate-maintained lakes formed throughout the Basin and Range during the glacial ages. Here we see the Lake Manly lake system as it might have looked during its last maximum extent 22,000 years ago.</a:t>
            </a:r>
          </a:p>
          <a:p>
            <a:endParaRPr lang="en-US" dirty="0" smtClean="0"/>
          </a:p>
        </p:txBody>
      </p:sp>
      <p:sp>
        <p:nvSpPr>
          <p:cNvPr id="153604" name="Slide Number Placeholder 3"/>
          <p:cNvSpPr>
            <a:spLocks noGrp="1"/>
          </p:cNvSpPr>
          <p:nvPr>
            <p:ph type="sldNum" sz="quarter" idx="5"/>
          </p:nvPr>
        </p:nvSpPr>
        <p:spPr>
          <a:noFill/>
        </p:spPr>
        <p:txBody>
          <a:bodyPr/>
          <a:lstStyle/>
          <a:p>
            <a:fld id="{DDF849B7-2ACE-4ADD-9B96-2C7374B58441}" type="slidenum">
              <a:rPr lang="en-US" smtClean="0"/>
              <a:pPr/>
              <a:t>21</a:t>
            </a:fld>
            <a:endParaRPr lang="en-US"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7"/>
          <p:cNvSpPr>
            <a:spLocks noGrp="1" noChangeArrowheads="1"/>
          </p:cNvSpPr>
          <p:nvPr>
            <p:ph type="sldNum" sz="quarter" idx="5"/>
          </p:nvPr>
        </p:nvSpPr>
        <p:spPr>
          <a:noFill/>
        </p:spPr>
        <p:txBody>
          <a:bodyPr/>
          <a:lstStyle/>
          <a:p>
            <a:fld id="{49547F10-68A4-4316-88CE-2422F1F795CC}" type="slidenum">
              <a:rPr lang="en-US" smtClean="0"/>
              <a:pPr/>
              <a:t>22</a:t>
            </a:fld>
            <a:endParaRPr lang="en-US" smtClean="0"/>
          </a:p>
        </p:txBody>
      </p:sp>
      <p:sp>
        <p:nvSpPr>
          <p:cNvPr id="154627" name="Rectangle 2"/>
          <p:cNvSpPr>
            <a:spLocks noGrp="1" noRot="1" noChangeAspect="1" noChangeArrowheads="1" noTextEdit="1"/>
          </p:cNvSpPr>
          <p:nvPr>
            <p:ph type="sldImg"/>
          </p:nvPr>
        </p:nvSpPr>
        <p:spPr>
          <a:ln/>
        </p:spPr>
      </p:sp>
      <p:sp>
        <p:nvSpPr>
          <p:cNvPr id="154628" name="Rectangle 3"/>
          <p:cNvSpPr>
            <a:spLocks noGrp="1" noChangeArrowheads="1"/>
          </p:cNvSpPr>
          <p:nvPr>
            <p:ph type="body" idx="1"/>
          </p:nvPr>
        </p:nvSpPr>
        <p:spPr>
          <a:noFill/>
          <a:ln/>
        </p:spPr>
        <p:txBody>
          <a:bodyPr/>
          <a:lstStyle/>
          <a:p>
            <a:pPr eaLnBrk="1" hangingPunct="1"/>
            <a:r>
              <a:rPr lang="en-US" dirty="0" smtClean="0"/>
              <a:t>Shoreline Butte is one of many places in </a:t>
            </a:r>
            <a:r>
              <a:rPr lang="en-US" dirty="0" smtClean="0"/>
              <a:t>Death </a:t>
            </a:r>
            <a:r>
              <a:rPr lang="en-US" dirty="0" smtClean="0"/>
              <a:t>Valley where you can still see the relict shorelines formed by wave action around the ancient lake.</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7"/>
          <p:cNvSpPr>
            <a:spLocks noGrp="1" noChangeArrowheads="1"/>
          </p:cNvSpPr>
          <p:nvPr>
            <p:ph type="sldNum" sz="quarter" idx="5"/>
          </p:nvPr>
        </p:nvSpPr>
        <p:spPr>
          <a:noFill/>
        </p:spPr>
        <p:txBody>
          <a:bodyPr/>
          <a:lstStyle/>
          <a:p>
            <a:fld id="{07AAE4AD-8D35-41E1-B117-BD27339E1C59}" type="slidenum">
              <a:rPr lang="en-US" smtClean="0"/>
              <a:pPr/>
              <a:t>23</a:t>
            </a:fld>
            <a:endParaRPr lang="en-US" smtClean="0"/>
          </a:p>
        </p:txBody>
      </p:sp>
      <p:sp>
        <p:nvSpPr>
          <p:cNvPr id="155651" name="Rectangle 2"/>
          <p:cNvSpPr>
            <a:spLocks noGrp="1" noRot="1" noChangeAspect="1" noChangeArrowheads="1" noTextEdit="1"/>
          </p:cNvSpPr>
          <p:nvPr>
            <p:ph type="sldImg"/>
          </p:nvPr>
        </p:nvSpPr>
        <p:spPr>
          <a:ln/>
        </p:spPr>
      </p:sp>
      <p:sp>
        <p:nvSpPr>
          <p:cNvPr id="155652" name="Rectangle 3"/>
          <p:cNvSpPr>
            <a:spLocks noGrp="1" noChangeArrowheads="1"/>
          </p:cNvSpPr>
          <p:nvPr>
            <p:ph type="body" idx="1"/>
          </p:nvPr>
        </p:nvSpPr>
        <p:spPr>
          <a:noFill/>
          <a:ln/>
        </p:spPr>
        <p:txBody>
          <a:bodyPr/>
          <a:lstStyle/>
          <a:p>
            <a:pPr eaLnBrk="1" hangingPunct="1"/>
            <a:r>
              <a:rPr lang="en-US" dirty="0" smtClean="0"/>
              <a:t>Mormon Point is another. In both places wave-cut benches could form because the rocks </a:t>
            </a:r>
            <a:r>
              <a:rPr lang="en-US" dirty="0" smtClean="0"/>
              <a:t>there are </a:t>
            </a:r>
            <a:r>
              <a:rPr lang="en-US" dirty="0" smtClean="0"/>
              <a:t>relatively soft and erodible.</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7"/>
          <p:cNvSpPr>
            <a:spLocks noGrp="1" noChangeArrowheads="1"/>
          </p:cNvSpPr>
          <p:nvPr>
            <p:ph type="sldNum" sz="quarter" idx="5"/>
          </p:nvPr>
        </p:nvSpPr>
        <p:spPr>
          <a:noFill/>
        </p:spPr>
        <p:txBody>
          <a:bodyPr/>
          <a:lstStyle/>
          <a:p>
            <a:fld id="{F19F23E6-27E0-4BEF-B4F1-43F84FBAC13E}" type="slidenum">
              <a:rPr lang="en-US" smtClean="0"/>
              <a:pPr/>
              <a:t>24</a:t>
            </a:fld>
            <a:endParaRPr lang="en-US" smtClean="0"/>
          </a:p>
        </p:txBody>
      </p:sp>
      <p:sp>
        <p:nvSpPr>
          <p:cNvPr id="156675" name="Rectangle 2"/>
          <p:cNvSpPr>
            <a:spLocks noGrp="1" noRot="1" noChangeAspect="1" noChangeArrowheads="1" noTextEdit="1"/>
          </p:cNvSpPr>
          <p:nvPr>
            <p:ph type="sldImg"/>
          </p:nvPr>
        </p:nvSpPr>
        <p:spPr>
          <a:ln/>
        </p:spPr>
      </p:sp>
      <p:sp>
        <p:nvSpPr>
          <p:cNvPr id="156676" name="Rectangle 3"/>
          <p:cNvSpPr>
            <a:spLocks noGrp="1" noChangeArrowheads="1"/>
          </p:cNvSpPr>
          <p:nvPr>
            <p:ph type="body" idx="1"/>
          </p:nvPr>
        </p:nvSpPr>
        <p:spPr>
          <a:noFill/>
          <a:ln/>
        </p:spPr>
        <p:txBody>
          <a:bodyPr/>
          <a:lstStyle/>
          <a:p>
            <a:pPr eaLnBrk="1" hangingPunct="1"/>
            <a:r>
              <a:rPr lang="en-US" dirty="0" smtClean="0"/>
              <a:t>The tectonic extension which created Death Valley was, like many places in the Basin and Range, associated with detachment faulting and the emplacement of metamorphic core complexes. The Boundary Canyon detachment fault in the Funeral Mountains is particularly noticeable.</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Slide Image Placeholder 1"/>
          <p:cNvSpPr>
            <a:spLocks noGrp="1" noRot="1" noChangeAspect="1" noTextEdit="1"/>
          </p:cNvSpPr>
          <p:nvPr>
            <p:ph type="sldImg"/>
          </p:nvPr>
        </p:nvSpPr>
        <p:spPr>
          <a:ln/>
        </p:spPr>
      </p:sp>
      <p:sp>
        <p:nvSpPr>
          <p:cNvPr id="157699" name="Notes Placeholder 2"/>
          <p:cNvSpPr>
            <a:spLocks noGrp="1"/>
          </p:cNvSpPr>
          <p:nvPr>
            <p:ph type="body" idx="1"/>
          </p:nvPr>
        </p:nvSpPr>
        <p:spPr>
          <a:noFill/>
          <a:ln/>
        </p:spPr>
        <p:txBody>
          <a:bodyPr/>
          <a:lstStyle/>
          <a:p>
            <a:r>
              <a:rPr lang="en-US" dirty="0" smtClean="0"/>
              <a:t>But it is in the Black Mountains, south of the Funeral’s, that a full blown metamorphic core complex has been emplaced that is not unlike the one we studied in Saguaro National Park. Three prominent detachment corrugations, or “Turtlebacks” as they are known in Death Valley, are exposed here and aligned such that their long axis is parallel to the direction of extension. The Turtlebacks are comprised mostly of mylonite gneiss, which is the same kind of rock we saw in the Saguaro core complex.</a:t>
            </a:r>
          </a:p>
        </p:txBody>
      </p:sp>
      <p:sp>
        <p:nvSpPr>
          <p:cNvPr id="157700" name="Slide Number Placeholder 3"/>
          <p:cNvSpPr>
            <a:spLocks noGrp="1"/>
          </p:cNvSpPr>
          <p:nvPr>
            <p:ph type="sldNum" sz="quarter" idx="5"/>
          </p:nvPr>
        </p:nvSpPr>
        <p:spPr>
          <a:noFill/>
        </p:spPr>
        <p:txBody>
          <a:bodyPr/>
          <a:lstStyle/>
          <a:p>
            <a:fld id="{01109093-D560-467F-B5D9-9C708D8840A3}" type="slidenum">
              <a:rPr lang="en-US" smtClean="0"/>
              <a:pPr/>
              <a:t>25</a:t>
            </a:fld>
            <a:endParaRPr lang="en-US"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7"/>
          <p:cNvSpPr>
            <a:spLocks noGrp="1" noChangeArrowheads="1"/>
          </p:cNvSpPr>
          <p:nvPr>
            <p:ph type="sldNum" sz="quarter" idx="5"/>
          </p:nvPr>
        </p:nvSpPr>
        <p:spPr>
          <a:noFill/>
        </p:spPr>
        <p:txBody>
          <a:bodyPr/>
          <a:lstStyle/>
          <a:p>
            <a:fld id="{F485E5F9-0D23-487F-89D1-7C1C44F95DCC}" type="slidenum">
              <a:rPr lang="en-US" smtClean="0"/>
              <a:pPr/>
              <a:t>26</a:t>
            </a:fld>
            <a:endParaRPr lang="en-US" smtClean="0"/>
          </a:p>
        </p:txBody>
      </p:sp>
      <p:sp>
        <p:nvSpPr>
          <p:cNvPr id="158723" name="Rectangle 2"/>
          <p:cNvSpPr>
            <a:spLocks noGrp="1" noRot="1" noChangeAspect="1" noChangeArrowheads="1" noTextEdit="1"/>
          </p:cNvSpPr>
          <p:nvPr>
            <p:ph type="sldImg"/>
          </p:nvPr>
        </p:nvSpPr>
        <p:spPr>
          <a:ln/>
        </p:spPr>
      </p:sp>
      <p:sp>
        <p:nvSpPr>
          <p:cNvPr id="158724" name="Rectangle 3"/>
          <p:cNvSpPr>
            <a:spLocks noGrp="1" noChangeArrowheads="1"/>
          </p:cNvSpPr>
          <p:nvPr>
            <p:ph type="body" idx="1"/>
          </p:nvPr>
        </p:nvSpPr>
        <p:spPr>
          <a:noFill/>
          <a:ln/>
        </p:spPr>
        <p:txBody>
          <a:bodyPr/>
          <a:lstStyle/>
          <a:p>
            <a:pPr eaLnBrk="1" hangingPunct="1"/>
            <a:r>
              <a:rPr lang="en-US" dirty="0" smtClean="0"/>
              <a:t>The Badwater turtleback is the smallest, but least disturbed by erosion.</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7"/>
          <p:cNvSpPr>
            <a:spLocks noGrp="1" noChangeArrowheads="1"/>
          </p:cNvSpPr>
          <p:nvPr>
            <p:ph type="sldNum" sz="quarter" idx="5"/>
          </p:nvPr>
        </p:nvSpPr>
        <p:spPr>
          <a:noFill/>
        </p:spPr>
        <p:txBody>
          <a:bodyPr/>
          <a:lstStyle/>
          <a:p>
            <a:fld id="{5BF51E4F-B08D-4F84-AACE-F3614A89A385}" type="slidenum">
              <a:rPr lang="en-US" smtClean="0"/>
              <a:pPr/>
              <a:t>27</a:t>
            </a:fld>
            <a:endParaRPr lang="en-US" smtClean="0"/>
          </a:p>
        </p:txBody>
      </p:sp>
      <p:sp>
        <p:nvSpPr>
          <p:cNvPr id="159747" name="Rectangle 2"/>
          <p:cNvSpPr>
            <a:spLocks noGrp="1" noRot="1" noChangeAspect="1" noChangeArrowheads="1" noTextEdit="1"/>
          </p:cNvSpPr>
          <p:nvPr>
            <p:ph type="sldImg"/>
          </p:nvPr>
        </p:nvSpPr>
        <p:spPr>
          <a:ln/>
        </p:spPr>
      </p:sp>
      <p:sp>
        <p:nvSpPr>
          <p:cNvPr id="159748" name="Rectangle 3"/>
          <p:cNvSpPr>
            <a:spLocks noGrp="1" noChangeArrowheads="1"/>
          </p:cNvSpPr>
          <p:nvPr>
            <p:ph type="body" idx="1"/>
          </p:nvPr>
        </p:nvSpPr>
        <p:spPr>
          <a:noFill/>
          <a:ln/>
        </p:spPr>
        <p:txBody>
          <a:bodyPr/>
          <a:lstStyle/>
          <a:p>
            <a:pPr eaLnBrk="1" hangingPunct="1"/>
            <a:r>
              <a:rPr lang="en-US" dirty="0" smtClean="0"/>
              <a:t>From this view of the Copper Canyon </a:t>
            </a:r>
            <a:r>
              <a:rPr lang="en-US" dirty="0" smtClean="0"/>
              <a:t>turtleback, </a:t>
            </a:r>
            <a:r>
              <a:rPr lang="en-US" dirty="0" smtClean="0"/>
              <a:t>you can clearly see the contact with the lighter </a:t>
            </a:r>
            <a:r>
              <a:rPr lang="en-US" dirty="0" smtClean="0"/>
              <a:t>colored, </a:t>
            </a:r>
            <a:r>
              <a:rPr lang="en-US" dirty="0" smtClean="0"/>
              <a:t>upper plate sedimentary rocks.</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7"/>
          <p:cNvSpPr>
            <a:spLocks noGrp="1" noChangeArrowheads="1"/>
          </p:cNvSpPr>
          <p:nvPr>
            <p:ph type="sldNum" sz="quarter" idx="5"/>
          </p:nvPr>
        </p:nvSpPr>
        <p:spPr>
          <a:noFill/>
        </p:spPr>
        <p:txBody>
          <a:bodyPr/>
          <a:lstStyle/>
          <a:p>
            <a:fld id="{4528C325-06E0-462E-9EB1-7A499BFBA226}" type="slidenum">
              <a:rPr lang="en-US" smtClean="0"/>
              <a:pPr/>
              <a:t>28</a:t>
            </a:fld>
            <a:endParaRPr lang="en-US" smtClean="0"/>
          </a:p>
        </p:txBody>
      </p:sp>
      <p:sp>
        <p:nvSpPr>
          <p:cNvPr id="160771" name="Rectangle 2"/>
          <p:cNvSpPr>
            <a:spLocks noGrp="1" noRot="1" noChangeAspect="1" noChangeArrowheads="1" noTextEdit="1"/>
          </p:cNvSpPr>
          <p:nvPr>
            <p:ph type="sldImg"/>
          </p:nvPr>
        </p:nvSpPr>
        <p:spPr>
          <a:ln/>
        </p:spPr>
      </p:sp>
      <p:sp>
        <p:nvSpPr>
          <p:cNvPr id="160772" name="Rectangle 3"/>
          <p:cNvSpPr>
            <a:spLocks noGrp="1" noChangeArrowheads="1"/>
          </p:cNvSpPr>
          <p:nvPr>
            <p:ph type="body" idx="1"/>
          </p:nvPr>
        </p:nvSpPr>
        <p:spPr>
          <a:noFill/>
          <a:ln/>
        </p:spPr>
        <p:txBody>
          <a:bodyPr/>
          <a:lstStyle/>
          <a:p>
            <a:pPr eaLnBrk="1" hangingPunct="1"/>
            <a:r>
              <a:rPr lang="en-US" dirty="0" smtClean="0"/>
              <a:t>Looking at the Copper Canyon turtleback from Mormon Point you can best see the double-plunging, antiformal shape from whence they get their name.</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7"/>
          <p:cNvSpPr>
            <a:spLocks noGrp="1" noChangeArrowheads="1"/>
          </p:cNvSpPr>
          <p:nvPr>
            <p:ph type="sldNum" sz="quarter" idx="5"/>
          </p:nvPr>
        </p:nvSpPr>
        <p:spPr>
          <a:noFill/>
        </p:spPr>
        <p:txBody>
          <a:bodyPr/>
          <a:lstStyle/>
          <a:p>
            <a:fld id="{81B71773-47AA-4858-8263-BADBD48975E6}" type="slidenum">
              <a:rPr lang="en-US" smtClean="0"/>
              <a:pPr/>
              <a:t>29</a:t>
            </a:fld>
            <a:endParaRPr lang="en-US" smtClean="0"/>
          </a:p>
        </p:txBody>
      </p:sp>
      <p:sp>
        <p:nvSpPr>
          <p:cNvPr id="161795" name="Rectangle 2"/>
          <p:cNvSpPr>
            <a:spLocks noGrp="1" noRot="1" noChangeAspect="1" noChangeArrowheads="1" noTextEdit="1"/>
          </p:cNvSpPr>
          <p:nvPr>
            <p:ph type="sldImg"/>
          </p:nvPr>
        </p:nvSpPr>
        <p:spPr>
          <a:ln/>
        </p:spPr>
      </p:sp>
      <p:sp>
        <p:nvSpPr>
          <p:cNvPr id="161796" name="Rectangle 3"/>
          <p:cNvSpPr>
            <a:spLocks noGrp="1" noChangeArrowheads="1"/>
          </p:cNvSpPr>
          <p:nvPr>
            <p:ph type="body" idx="1"/>
          </p:nvPr>
        </p:nvSpPr>
        <p:spPr>
          <a:noFill/>
          <a:ln/>
        </p:spPr>
        <p:txBody>
          <a:bodyPr/>
          <a:lstStyle/>
          <a:p>
            <a:pPr eaLnBrk="1" hangingPunct="1"/>
            <a:r>
              <a:rPr lang="en-US" dirty="0" smtClean="0"/>
              <a:t>The turtleback at Mormon Point is especially prominent.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a:spLocks noGrp="1" noChangeArrowheads="1"/>
          </p:cNvSpPr>
          <p:nvPr>
            <p:ph type="sldNum" sz="quarter" idx="5"/>
          </p:nvPr>
        </p:nvSpPr>
        <p:spPr>
          <a:noFill/>
        </p:spPr>
        <p:txBody>
          <a:bodyPr/>
          <a:lstStyle/>
          <a:p>
            <a:fld id="{4C50C0EB-07B4-463E-9E20-59BF60BFE5C1}" type="slidenum">
              <a:rPr lang="en-US" smtClean="0"/>
              <a:pPr/>
              <a:t>3</a:t>
            </a:fld>
            <a:endParaRPr lang="en-US" smtClean="0"/>
          </a:p>
        </p:txBody>
      </p:sp>
      <p:sp>
        <p:nvSpPr>
          <p:cNvPr id="136195" name="Rectangle 2"/>
          <p:cNvSpPr>
            <a:spLocks noGrp="1" noRot="1" noChangeAspect="1" noChangeArrowheads="1" noTextEdit="1"/>
          </p:cNvSpPr>
          <p:nvPr>
            <p:ph type="sldImg"/>
          </p:nvPr>
        </p:nvSpPr>
        <p:spPr>
          <a:ln/>
        </p:spPr>
      </p:sp>
      <p:sp>
        <p:nvSpPr>
          <p:cNvPr id="136196" name="Rectangle 3"/>
          <p:cNvSpPr>
            <a:spLocks noGrp="1" noChangeArrowheads="1"/>
          </p:cNvSpPr>
          <p:nvPr>
            <p:ph type="body" idx="1"/>
          </p:nvPr>
        </p:nvSpPr>
        <p:spPr>
          <a:noFill/>
          <a:ln/>
        </p:spPr>
        <p:txBody>
          <a:bodyPr/>
          <a:lstStyle/>
          <a:p>
            <a:pPr eaLnBrk="1" hangingPunct="1"/>
            <a:r>
              <a:rPr lang="en-US" dirty="0" smtClean="0"/>
              <a:t>Where steep, normal-faulted slopes transition to flat valley floor, sediments deposit rapidly as alluvial fans. Perhaps the most famous east-side alluvial fan is the Badwater fan, which forms from debris shed from the Black Mountains and extends into the Badwater saltpan. This photo looks down the fault bounding the Black Mountain turtleback onto the Badwater fan.</a:t>
            </a:r>
          </a:p>
          <a:p>
            <a:pPr eaLnBrk="1" hangingPunct="1"/>
            <a:endParaRPr lang="en-US" dirty="0"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7"/>
          <p:cNvSpPr>
            <a:spLocks noGrp="1" noChangeArrowheads="1"/>
          </p:cNvSpPr>
          <p:nvPr>
            <p:ph type="sldNum" sz="quarter" idx="5"/>
          </p:nvPr>
        </p:nvSpPr>
        <p:spPr>
          <a:noFill/>
        </p:spPr>
        <p:txBody>
          <a:bodyPr/>
          <a:lstStyle/>
          <a:p>
            <a:fld id="{8D5370AC-DD3F-4146-A268-B9BB6BA6C610}" type="slidenum">
              <a:rPr lang="en-US" smtClean="0"/>
              <a:pPr/>
              <a:t>30</a:t>
            </a:fld>
            <a:endParaRPr lang="en-US" smtClean="0"/>
          </a:p>
        </p:txBody>
      </p:sp>
      <p:sp>
        <p:nvSpPr>
          <p:cNvPr id="162819" name="Rectangle 2"/>
          <p:cNvSpPr>
            <a:spLocks noGrp="1" noRot="1" noChangeAspect="1" noChangeArrowheads="1" noTextEdit="1"/>
          </p:cNvSpPr>
          <p:nvPr>
            <p:ph type="sldImg"/>
          </p:nvPr>
        </p:nvSpPr>
        <p:spPr>
          <a:ln/>
        </p:spPr>
      </p:sp>
      <p:sp>
        <p:nvSpPr>
          <p:cNvPr id="162820" name="Rectangle 3"/>
          <p:cNvSpPr>
            <a:spLocks noGrp="1" noChangeArrowheads="1"/>
          </p:cNvSpPr>
          <p:nvPr>
            <p:ph type="body" idx="1"/>
          </p:nvPr>
        </p:nvSpPr>
        <p:spPr>
          <a:noFill/>
          <a:ln/>
        </p:spPr>
        <p:txBody>
          <a:bodyPr/>
          <a:lstStyle/>
          <a:p>
            <a:pPr eaLnBrk="1" hangingPunct="1"/>
            <a:r>
              <a:rPr lang="en-US" dirty="0" smtClean="0"/>
              <a:t>Each turtleback is separated from upper plate rocks by normal faults whose relatively low angle is typical of detachment faulting.</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Slide Image Placeholder 1"/>
          <p:cNvSpPr>
            <a:spLocks noGrp="1" noRot="1" noChangeAspect="1" noTextEdit="1"/>
          </p:cNvSpPr>
          <p:nvPr>
            <p:ph type="sldImg"/>
          </p:nvPr>
        </p:nvSpPr>
        <p:spPr>
          <a:ln/>
        </p:spPr>
      </p:sp>
      <p:sp>
        <p:nvSpPr>
          <p:cNvPr id="163843" name="Notes Placeholder 2"/>
          <p:cNvSpPr>
            <a:spLocks noGrp="1"/>
          </p:cNvSpPr>
          <p:nvPr>
            <p:ph type="body" idx="1"/>
          </p:nvPr>
        </p:nvSpPr>
        <p:spPr>
          <a:noFill/>
          <a:ln/>
        </p:spPr>
        <p:txBody>
          <a:bodyPr/>
          <a:lstStyle/>
          <a:p>
            <a:r>
              <a:rPr lang="en-US" dirty="0" smtClean="0"/>
              <a:t>At the base of the turtleback faults…</a:t>
            </a:r>
          </a:p>
        </p:txBody>
      </p:sp>
      <p:sp>
        <p:nvSpPr>
          <p:cNvPr id="163844" name="Slide Number Placeholder 3"/>
          <p:cNvSpPr>
            <a:spLocks noGrp="1"/>
          </p:cNvSpPr>
          <p:nvPr>
            <p:ph type="sldNum" sz="quarter" idx="5"/>
          </p:nvPr>
        </p:nvSpPr>
        <p:spPr>
          <a:noFill/>
        </p:spPr>
        <p:txBody>
          <a:bodyPr/>
          <a:lstStyle/>
          <a:p>
            <a:fld id="{5F311CE9-0558-441C-91D2-4717DA15E9E8}" type="slidenum">
              <a:rPr lang="en-US" smtClean="0"/>
              <a:pPr/>
              <a:t>31</a:t>
            </a:fld>
            <a:endParaRPr lang="en-US"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7"/>
          <p:cNvSpPr>
            <a:spLocks noGrp="1" noChangeArrowheads="1"/>
          </p:cNvSpPr>
          <p:nvPr>
            <p:ph type="sldNum" sz="quarter" idx="5"/>
          </p:nvPr>
        </p:nvSpPr>
        <p:spPr>
          <a:noFill/>
        </p:spPr>
        <p:txBody>
          <a:bodyPr/>
          <a:lstStyle/>
          <a:p>
            <a:fld id="{932A979F-D3EC-4D34-A50D-E03B67E06998}" type="slidenum">
              <a:rPr lang="en-US" smtClean="0"/>
              <a:pPr/>
              <a:t>32</a:t>
            </a:fld>
            <a:endParaRPr lang="en-US" smtClean="0"/>
          </a:p>
        </p:txBody>
      </p:sp>
      <p:sp>
        <p:nvSpPr>
          <p:cNvPr id="164867" name="Rectangle 2"/>
          <p:cNvSpPr>
            <a:spLocks noGrp="1" noRot="1" noChangeAspect="1" noChangeArrowheads="1" noTextEdit="1"/>
          </p:cNvSpPr>
          <p:nvPr>
            <p:ph type="sldImg"/>
          </p:nvPr>
        </p:nvSpPr>
        <p:spPr>
          <a:ln/>
        </p:spPr>
      </p:sp>
      <p:sp>
        <p:nvSpPr>
          <p:cNvPr id="164868" name="Rectangle 3"/>
          <p:cNvSpPr>
            <a:spLocks noGrp="1" noChangeArrowheads="1"/>
          </p:cNvSpPr>
          <p:nvPr>
            <p:ph type="body" idx="1"/>
          </p:nvPr>
        </p:nvSpPr>
        <p:spPr>
          <a:noFill/>
          <a:ln/>
        </p:spPr>
        <p:txBody>
          <a:bodyPr/>
          <a:lstStyle/>
          <a:p>
            <a:pPr eaLnBrk="1" hangingPunct="1"/>
            <a:r>
              <a:rPr lang="en-US" dirty="0" smtClean="0"/>
              <a:t>… there is fault gouge produced by the grinding and pulverization of rock as the upper plate rocks slid off the turtleback.</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Slide Image Placeholder 1"/>
          <p:cNvSpPr>
            <a:spLocks noGrp="1" noRot="1" noChangeAspect="1" noTextEdit="1"/>
          </p:cNvSpPr>
          <p:nvPr>
            <p:ph type="sldImg"/>
          </p:nvPr>
        </p:nvSpPr>
        <p:spPr>
          <a:ln/>
        </p:spPr>
      </p:sp>
      <p:sp>
        <p:nvSpPr>
          <p:cNvPr id="165891" name="Notes Placeholder 2"/>
          <p:cNvSpPr>
            <a:spLocks noGrp="1"/>
          </p:cNvSpPr>
          <p:nvPr>
            <p:ph type="body" idx="1"/>
          </p:nvPr>
        </p:nvSpPr>
        <p:spPr>
          <a:noFill/>
          <a:ln/>
        </p:spPr>
        <p:txBody>
          <a:bodyPr/>
          <a:lstStyle/>
          <a:p>
            <a:pPr eaLnBrk="1" hangingPunct="1"/>
            <a:r>
              <a:rPr lang="en-US" dirty="0" smtClean="0"/>
              <a:t>So much extension and crustal thinning occurred in Death Valley that a very significant amount of decompression melting occurred in the underlying mantle, which resulted in widespread volcanic and plutonic activity.</a:t>
            </a:r>
          </a:p>
        </p:txBody>
      </p:sp>
      <p:sp>
        <p:nvSpPr>
          <p:cNvPr id="165892" name="Slide Number Placeholder 3"/>
          <p:cNvSpPr>
            <a:spLocks noGrp="1"/>
          </p:cNvSpPr>
          <p:nvPr>
            <p:ph type="sldNum" sz="quarter" idx="5"/>
          </p:nvPr>
        </p:nvSpPr>
        <p:spPr>
          <a:noFill/>
        </p:spPr>
        <p:txBody>
          <a:bodyPr/>
          <a:lstStyle/>
          <a:p>
            <a:fld id="{3E7EC086-DAE7-4183-8545-51C1CA8DA9AC}" type="slidenum">
              <a:rPr lang="en-US" smtClean="0"/>
              <a:pPr/>
              <a:t>33</a:t>
            </a:fld>
            <a:endParaRPr lang="en-US"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7"/>
          <p:cNvSpPr>
            <a:spLocks noGrp="1" noChangeArrowheads="1"/>
          </p:cNvSpPr>
          <p:nvPr>
            <p:ph type="sldNum" sz="quarter" idx="5"/>
          </p:nvPr>
        </p:nvSpPr>
        <p:spPr>
          <a:noFill/>
        </p:spPr>
        <p:txBody>
          <a:bodyPr/>
          <a:lstStyle/>
          <a:p>
            <a:fld id="{645DDB4A-03AE-4127-9875-ADC889D02465}" type="slidenum">
              <a:rPr lang="en-US" smtClean="0"/>
              <a:pPr/>
              <a:t>34</a:t>
            </a:fld>
            <a:endParaRPr lang="en-US" smtClean="0"/>
          </a:p>
        </p:txBody>
      </p:sp>
      <p:sp>
        <p:nvSpPr>
          <p:cNvPr id="166915" name="Rectangle 2"/>
          <p:cNvSpPr>
            <a:spLocks noGrp="1" noRot="1" noChangeAspect="1" noChangeArrowheads="1" noTextEdit="1"/>
          </p:cNvSpPr>
          <p:nvPr>
            <p:ph type="sldImg"/>
          </p:nvPr>
        </p:nvSpPr>
        <p:spPr>
          <a:ln/>
        </p:spPr>
      </p:sp>
      <p:sp>
        <p:nvSpPr>
          <p:cNvPr id="166916" name="Rectangle 3"/>
          <p:cNvSpPr>
            <a:spLocks noGrp="1" noChangeArrowheads="1"/>
          </p:cNvSpPr>
          <p:nvPr>
            <p:ph type="body" idx="1"/>
          </p:nvPr>
        </p:nvSpPr>
        <p:spPr>
          <a:noFill/>
          <a:ln/>
        </p:spPr>
        <p:txBody>
          <a:bodyPr/>
          <a:lstStyle/>
          <a:p>
            <a:pPr eaLnBrk="1" hangingPunct="1"/>
            <a:r>
              <a:rPr lang="en-US" dirty="0" smtClean="0"/>
              <a:t>The results of that magmatic activity are especially prevalent in the Central Death Valley volcanic and plutonic field in the foreground </a:t>
            </a:r>
            <a:r>
              <a:rPr lang="en-US" dirty="0" smtClean="0"/>
              <a:t>here, </a:t>
            </a:r>
            <a:r>
              <a:rPr lang="en-US" dirty="0" smtClean="0"/>
              <a:t>which is most visitors’ first encounter with the park as they enter from the south. Remember that decompression melting under continental crust results in bimodal magmatism. The basaltic magma that is initially produced is hot enough to cause partial melting of the continental crust, which results in more silica-rich rocks like the rhyolite, andesite and granite here.</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7"/>
          <p:cNvSpPr>
            <a:spLocks noGrp="1" noChangeArrowheads="1"/>
          </p:cNvSpPr>
          <p:nvPr>
            <p:ph type="sldNum" sz="quarter" idx="5"/>
          </p:nvPr>
        </p:nvSpPr>
        <p:spPr>
          <a:noFill/>
        </p:spPr>
        <p:txBody>
          <a:bodyPr/>
          <a:lstStyle/>
          <a:p>
            <a:fld id="{3520B521-CBA8-4419-BC47-C7A4127D6CF1}" type="slidenum">
              <a:rPr lang="en-US" smtClean="0"/>
              <a:pPr/>
              <a:t>35</a:t>
            </a:fld>
            <a:endParaRPr lang="en-US" smtClean="0"/>
          </a:p>
        </p:txBody>
      </p:sp>
      <p:sp>
        <p:nvSpPr>
          <p:cNvPr id="167939" name="Rectangle 2"/>
          <p:cNvSpPr>
            <a:spLocks noGrp="1" noRot="1" noChangeAspect="1" noChangeArrowheads="1" noTextEdit="1"/>
          </p:cNvSpPr>
          <p:nvPr>
            <p:ph type="sldImg"/>
          </p:nvPr>
        </p:nvSpPr>
        <p:spPr>
          <a:ln/>
        </p:spPr>
      </p:sp>
      <p:sp>
        <p:nvSpPr>
          <p:cNvPr id="167940" name="Rectangle 3"/>
          <p:cNvSpPr>
            <a:spLocks noGrp="1" noChangeArrowheads="1"/>
          </p:cNvSpPr>
          <p:nvPr>
            <p:ph type="body" idx="1"/>
          </p:nvPr>
        </p:nvSpPr>
        <p:spPr>
          <a:noFill/>
          <a:ln/>
        </p:spPr>
        <p:txBody>
          <a:bodyPr/>
          <a:lstStyle/>
          <a:p>
            <a:pPr eaLnBrk="1" hangingPunct="1"/>
            <a:r>
              <a:rPr lang="en-US" dirty="0" smtClean="0"/>
              <a:t>Where there are faults, the basaltic magma can get to the surface quickly, so little partial melting occurs. Cinder cones typically form in these situations because the magma comes in contact with ground water, which becomes expanding steam that hurls the basaltic magma into the air where it solidifies into cinders.</a:t>
            </a:r>
          </a:p>
          <a:p>
            <a:pPr eaLnBrk="1" hangingPunct="1"/>
            <a:endParaRPr lang="en-US" dirty="0"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7"/>
          <p:cNvSpPr>
            <a:spLocks noGrp="1" noChangeArrowheads="1"/>
          </p:cNvSpPr>
          <p:nvPr>
            <p:ph type="sldNum" sz="quarter" idx="5"/>
          </p:nvPr>
        </p:nvSpPr>
        <p:spPr>
          <a:noFill/>
        </p:spPr>
        <p:txBody>
          <a:bodyPr/>
          <a:lstStyle/>
          <a:p>
            <a:fld id="{1FADCF69-5A8C-4741-B5EC-83BEF181EB71}" type="slidenum">
              <a:rPr lang="en-US" smtClean="0"/>
              <a:pPr/>
              <a:t>36</a:t>
            </a:fld>
            <a:endParaRPr lang="en-US" smtClean="0"/>
          </a:p>
        </p:txBody>
      </p:sp>
      <p:sp>
        <p:nvSpPr>
          <p:cNvPr id="168963" name="Rectangle 2"/>
          <p:cNvSpPr>
            <a:spLocks noGrp="1" noRot="1" noChangeAspect="1" noChangeArrowheads="1" noTextEdit="1"/>
          </p:cNvSpPr>
          <p:nvPr>
            <p:ph type="sldImg"/>
          </p:nvPr>
        </p:nvSpPr>
        <p:spPr>
          <a:ln/>
        </p:spPr>
      </p:sp>
      <p:sp>
        <p:nvSpPr>
          <p:cNvPr id="168964" name="Rectangle 3"/>
          <p:cNvSpPr>
            <a:spLocks noGrp="1" noChangeArrowheads="1"/>
          </p:cNvSpPr>
          <p:nvPr>
            <p:ph type="body" idx="1"/>
          </p:nvPr>
        </p:nvSpPr>
        <p:spPr>
          <a:noFill/>
          <a:ln/>
        </p:spPr>
        <p:txBody>
          <a:bodyPr/>
          <a:lstStyle/>
          <a:p>
            <a:pPr eaLnBrk="1" hangingPunct="1"/>
            <a:r>
              <a:rPr lang="en-US" dirty="0" smtClean="0"/>
              <a:t>At Ubehebe Crater near the park’s northern boundary, the interaction between basaltic magma and groundwater was especially violent. Quickly working its way along a major fault zone, the searing basaltic magma came in contact with water saturated bedrock and alluvial fan sediments. In an instant, water flashed to steam, and a violent release of steam-powered energy blasted away the confining rock above. </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7"/>
          <p:cNvSpPr>
            <a:spLocks noGrp="1" noChangeArrowheads="1"/>
          </p:cNvSpPr>
          <p:nvPr>
            <p:ph type="sldNum" sz="quarter" idx="5"/>
          </p:nvPr>
        </p:nvSpPr>
        <p:spPr>
          <a:noFill/>
        </p:spPr>
        <p:txBody>
          <a:bodyPr/>
          <a:lstStyle/>
          <a:p>
            <a:fld id="{E882C8BA-7FA1-44BF-9449-727B763E934D}" type="slidenum">
              <a:rPr lang="en-US" smtClean="0"/>
              <a:pPr/>
              <a:t>37</a:t>
            </a:fld>
            <a:endParaRPr lang="en-US" smtClean="0"/>
          </a:p>
        </p:txBody>
      </p:sp>
      <p:sp>
        <p:nvSpPr>
          <p:cNvPr id="169987" name="Rectangle 2"/>
          <p:cNvSpPr>
            <a:spLocks noGrp="1" noRot="1" noChangeAspect="1" noChangeArrowheads="1" noTextEdit="1"/>
          </p:cNvSpPr>
          <p:nvPr>
            <p:ph type="sldImg"/>
          </p:nvPr>
        </p:nvSpPr>
        <p:spPr>
          <a:ln/>
        </p:spPr>
      </p:sp>
      <p:sp>
        <p:nvSpPr>
          <p:cNvPr id="169988" name="Rectangle 3"/>
          <p:cNvSpPr>
            <a:spLocks noGrp="1" noChangeArrowheads="1"/>
          </p:cNvSpPr>
          <p:nvPr>
            <p:ph type="body" idx="1"/>
          </p:nvPr>
        </p:nvSpPr>
        <p:spPr>
          <a:noFill/>
          <a:ln/>
        </p:spPr>
        <p:txBody>
          <a:bodyPr/>
          <a:lstStyle/>
          <a:p>
            <a:pPr eaLnBrk="1" hangingPunct="1"/>
            <a:r>
              <a:rPr lang="en-US" dirty="0" smtClean="0"/>
              <a:t>The explosion produced a dense, ground-hugging cloud of rocky debris which surged out from the base at up to 100 miles/hour, decimating the landscape, and giving every living thing in the area a case of the </a:t>
            </a:r>
            <a:r>
              <a:rPr lang="en-US" dirty="0" err="1" smtClean="0"/>
              <a:t>ubehebegebes</a:t>
            </a:r>
            <a:r>
              <a:rPr lang="en-US" dirty="0" smtClean="0"/>
              <a:t>.</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7"/>
          <p:cNvSpPr>
            <a:spLocks noGrp="1" noChangeArrowheads="1"/>
          </p:cNvSpPr>
          <p:nvPr>
            <p:ph type="sldNum" sz="quarter" idx="5"/>
          </p:nvPr>
        </p:nvSpPr>
        <p:spPr>
          <a:noFill/>
        </p:spPr>
        <p:txBody>
          <a:bodyPr/>
          <a:lstStyle/>
          <a:p>
            <a:fld id="{1026A097-12E4-459B-A1C3-2215746B93B2}" type="slidenum">
              <a:rPr lang="en-US" smtClean="0"/>
              <a:pPr/>
              <a:t>38</a:t>
            </a:fld>
            <a:endParaRPr lang="en-US" smtClean="0"/>
          </a:p>
        </p:txBody>
      </p:sp>
      <p:sp>
        <p:nvSpPr>
          <p:cNvPr id="171011" name="Rectangle 2"/>
          <p:cNvSpPr>
            <a:spLocks noGrp="1" noRot="1" noChangeAspect="1" noChangeArrowheads="1" noTextEdit="1"/>
          </p:cNvSpPr>
          <p:nvPr>
            <p:ph type="sldImg"/>
          </p:nvPr>
        </p:nvSpPr>
        <p:spPr>
          <a:ln/>
        </p:spPr>
      </p:sp>
      <p:sp>
        <p:nvSpPr>
          <p:cNvPr id="171012" name="Rectangle 3"/>
          <p:cNvSpPr>
            <a:spLocks noGrp="1" noChangeArrowheads="1"/>
          </p:cNvSpPr>
          <p:nvPr>
            <p:ph type="body" idx="1"/>
          </p:nvPr>
        </p:nvSpPr>
        <p:spPr>
          <a:noFill/>
          <a:ln/>
        </p:spPr>
        <p:txBody>
          <a:bodyPr/>
          <a:lstStyle/>
          <a:p>
            <a:pPr eaLnBrk="1" hangingPunct="1"/>
            <a:r>
              <a:rPr lang="en-US" dirty="0" smtClean="0"/>
              <a:t>We have seen that most of the geologic features in Death Valley can be linked to extensional tectonics. This is even true of wind-produced features, like The Devils Cornfield, because the extension oriented the valley such that strong winds would focus there and deepened the valley to the point that it receives the least rainfall in the nation. Dry, bare soils are highly prone to wind erosion. The 'cornfield' formed because continual gusting winds blew away much of the fine sediment on the valley floor except for that anchored by vegetation.</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7"/>
          <p:cNvSpPr>
            <a:spLocks noGrp="1" noChangeArrowheads="1"/>
          </p:cNvSpPr>
          <p:nvPr>
            <p:ph type="sldNum" sz="quarter" idx="5"/>
          </p:nvPr>
        </p:nvSpPr>
        <p:spPr>
          <a:noFill/>
        </p:spPr>
        <p:txBody>
          <a:bodyPr/>
          <a:lstStyle/>
          <a:p>
            <a:fld id="{684F5672-C2D4-4A79-81F1-99D939076E70}" type="slidenum">
              <a:rPr lang="en-US" smtClean="0"/>
              <a:pPr/>
              <a:t>39</a:t>
            </a:fld>
            <a:endParaRPr lang="en-US" smtClean="0"/>
          </a:p>
        </p:txBody>
      </p:sp>
      <p:sp>
        <p:nvSpPr>
          <p:cNvPr id="172035" name="Rectangle 2"/>
          <p:cNvSpPr>
            <a:spLocks noGrp="1" noRot="1" noChangeAspect="1" noChangeArrowheads="1" noTextEdit="1"/>
          </p:cNvSpPr>
          <p:nvPr>
            <p:ph type="sldImg"/>
          </p:nvPr>
        </p:nvSpPr>
        <p:spPr>
          <a:ln/>
        </p:spPr>
      </p:sp>
      <p:sp>
        <p:nvSpPr>
          <p:cNvPr id="172036" name="Rectangle 3"/>
          <p:cNvSpPr>
            <a:spLocks noGrp="1" noChangeArrowheads="1"/>
          </p:cNvSpPr>
          <p:nvPr>
            <p:ph type="body" idx="1"/>
          </p:nvPr>
        </p:nvSpPr>
        <p:spPr>
          <a:noFill/>
          <a:ln/>
        </p:spPr>
        <p:txBody>
          <a:bodyPr/>
          <a:lstStyle/>
          <a:p>
            <a:pPr eaLnBrk="1" hangingPunct="1"/>
            <a:r>
              <a:rPr lang="en-US" dirty="0" smtClean="0"/>
              <a:t>Coarse particles will not be removed by the strong winds, but they may get sandblasted into ventifacts.</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p:cNvSpPr>
            <a:spLocks noGrp="1" noChangeArrowheads="1"/>
          </p:cNvSpPr>
          <p:nvPr>
            <p:ph type="sldNum" sz="quarter" idx="5"/>
          </p:nvPr>
        </p:nvSpPr>
        <p:spPr>
          <a:noFill/>
        </p:spPr>
        <p:txBody>
          <a:bodyPr/>
          <a:lstStyle/>
          <a:p>
            <a:fld id="{94BB5A94-5CF9-42CC-B672-46A7F339235A}" type="slidenum">
              <a:rPr lang="en-US" smtClean="0"/>
              <a:pPr/>
              <a:t>4</a:t>
            </a:fld>
            <a:endParaRPr lang="en-US" smtClean="0"/>
          </a:p>
        </p:txBody>
      </p:sp>
      <p:sp>
        <p:nvSpPr>
          <p:cNvPr id="137219" name="Rectangle 2"/>
          <p:cNvSpPr>
            <a:spLocks noGrp="1" noRot="1" noChangeAspect="1" noChangeArrowheads="1" noTextEdit="1"/>
          </p:cNvSpPr>
          <p:nvPr>
            <p:ph type="sldImg"/>
          </p:nvPr>
        </p:nvSpPr>
        <p:spPr>
          <a:ln/>
        </p:spPr>
      </p:sp>
      <p:sp>
        <p:nvSpPr>
          <p:cNvPr id="137220" name="Rectangle 3"/>
          <p:cNvSpPr>
            <a:spLocks noGrp="1" noChangeArrowheads="1"/>
          </p:cNvSpPr>
          <p:nvPr>
            <p:ph type="body" idx="1"/>
          </p:nvPr>
        </p:nvSpPr>
        <p:spPr>
          <a:noFill/>
          <a:ln/>
        </p:spPr>
        <p:txBody>
          <a:bodyPr/>
          <a:lstStyle/>
          <a:p>
            <a:pPr eaLnBrk="1" hangingPunct="1"/>
            <a:r>
              <a:rPr lang="en-US" dirty="0" smtClean="0"/>
              <a:t>Alluvial fans abound on the east side.</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7"/>
          <p:cNvSpPr>
            <a:spLocks noGrp="1" noChangeArrowheads="1"/>
          </p:cNvSpPr>
          <p:nvPr>
            <p:ph type="sldNum" sz="quarter" idx="5"/>
          </p:nvPr>
        </p:nvSpPr>
        <p:spPr>
          <a:noFill/>
        </p:spPr>
        <p:txBody>
          <a:bodyPr/>
          <a:lstStyle/>
          <a:p>
            <a:fld id="{1E6CAA3B-E18C-47A4-BECF-77DD5B626BE7}" type="slidenum">
              <a:rPr lang="en-US" smtClean="0"/>
              <a:pPr/>
              <a:t>40</a:t>
            </a:fld>
            <a:endParaRPr lang="en-US" smtClean="0"/>
          </a:p>
        </p:txBody>
      </p:sp>
      <p:sp>
        <p:nvSpPr>
          <p:cNvPr id="173059" name="Rectangle 2"/>
          <p:cNvSpPr>
            <a:spLocks noGrp="1" noRot="1" noChangeAspect="1" noChangeArrowheads="1" noTextEdit="1"/>
          </p:cNvSpPr>
          <p:nvPr>
            <p:ph type="sldImg"/>
          </p:nvPr>
        </p:nvSpPr>
        <p:spPr>
          <a:ln/>
        </p:spPr>
      </p:sp>
      <p:sp>
        <p:nvSpPr>
          <p:cNvPr id="173060" name="Rectangle 3"/>
          <p:cNvSpPr>
            <a:spLocks noGrp="1" noChangeArrowheads="1"/>
          </p:cNvSpPr>
          <p:nvPr>
            <p:ph type="body" idx="1"/>
          </p:nvPr>
        </p:nvSpPr>
        <p:spPr>
          <a:noFill/>
          <a:ln/>
        </p:spPr>
        <p:txBody>
          <a:bodyPr/>
          <a:lstStyle/>
          <a:p>
            <a:pPr eaLnBrk="1" hangingPunct="1"/>
            <a:r>
              <a:rPr lang="en-US" dirty="0" smtClean="0"/>
              <a:t>Ventifact surfaces are smoothed by abrasion caused when sand grains are blown against the rock surface, similar to sand-blasting. If you assume that this boulder hasn't been moved around, you can get an idea of how variable the wind direction is.</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7"/>
          <p:cNvSpPr>
            <a:spLocks noGrp="1" noChangeArrowheads="1"/>
          </p:cNvSpPr>
          <p:nvPr>
            <p:ph type="sldNum" sz="quarter" idx="5"/>
          </p:nvPr>
        </p:nvSpPr>
        <p:spPr>
          <a:noFill/>
        </p:spPr>
        <p:txBody>
          <a:bodyPr/>
          <a:lstStyle/>
          <a:p>
            <a:fld id="{59E39655-D2BA-486F-89DF-AA3846BC5A7A}" type="slidenum">
              <a:rPr lang="en-US" smtClean="0"/>
              <a:pPr/>
              <a:t>41</a:t>
            </a:fld>
            <a:endParaRPr lang="en-US" smtClean="0"/>
          </a:p>
        </p:txBody>
      </p:sp>
      <p:sp>
        <p:nvSpPr>
          <p:cNvPr id="174083" name="Rectangle 2"/>
          <p:cNvSpPr>
            <a:spLocks noGrp="1" noRot="1" noChangeAspect="1" noChangeArrowheads="1" noTextEdit="1"/>
          </p:cNvSpPr>
          <p:nvPr>
            <p:ph type="sldImg"/>
          </p:nvPr>
        </p:nvSpPr>
        <p:spPr>
          <a:ln/>
        </p:spPr>
      </p:sp>
      <p:sp>
        <p:nvSpPr>
          <p:cNvPr id="174084" name="Rectangle 3"/>
          <p:cNvSpPr>
            <a:spLocks noGrp="1" noChangeArrowheads="1"/>
          </p:cNvSpPr>
          <p:nvPr>
            <p:ph type="body" idx="1"/>
          </p:nvPr>
        </p:nvSpPr>
        <p:spPr>
          <a:noFill/>
          <a:ln/>
        </p:spPr>
        <p:txBody>
          <a:bodyPr/>
          <a:lstStyle/>
          <a:p>
            <a:pPr eaLnBrk="1" hangingPunct="1"/>
            <a:r>
              <a:rPr lang="en-US" dirty="0" smtClean="0"/>
              <a:t>Like ventifacts, the formation of Mushroom </a:t>
            </a:r>
            <a:r>
              <a:rPr lang="en-US" dirty="0" smtClean="0"/>
              <a:t>Rock </a:t>
            </a:r>
            <a:r>
              <a:rPr lang="en-US" dirty="0" smtClean="0"/>
              <a:t>has been attributed to wind abrasion. However, another theory holds that corrosion by salty groundwater did the deed when the rock was buried.</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7"/>
          <p:cNvSpPr>
            <a:spLocks noGrp="1" noChangeArrowheads="1"/>
          </p:cNvSpPr>
          <p:nvPr>
            <p:ph type="sldNum" sz="quarter" idx="5"/>
          </p:nvPr>
        </p:nvSpPr>
        <p:spPr>
          <a:noFill/>
        </p:spPr>
        <p:txBody>
          <a:bodyPr/>
          <a:lstStyle/>
          <a:p>
            <a:fld id="{4CED3363-EDDA-4446-871A-E0FADEAA4FEF}" type="slidenum">
              <a:rPr lang="en-US" smtClean="0"/>
              <a:pPr/>
              <a:t>42</a:t>
            </a:fld>
            <a:endParaRPr lang="en-US" smtClean="0"/>
          </a:p>
        </p:txBody>
      </p:sp>
      <p:sp>
        <p:nvSpPr>
          <p:cNvPr id="175107" name="Rectangle 2"/>
          <p:cNvSpPr>
            <a:spLocks noGrp="1" noRot="1" noChangeAspect="1" noChangeArrowheads="1" noTextEdit="1"/>
          </p:cNvSpPr>
          <p:nvPr>
            <p:ph type="sldImg"/>
          </p:nvPr>
        </p:nvSpPr>
        <p:spPr>
          <a:ln/>
        </p:spPr>
      </p:sp>
      <p:sp>
        <p:nvSpPr>
          <p:cNvPr id="175108" name="Rectangle 3"/>
          <p:cNvSpPr>
            <a:spLocks noGrp="1" noChangeArrowheads="1"/>
          </p:cNvSpPr>
          <p:nvPr>
            <p:ph type="body" idx="1"/>
          </p:nvPr>
        </p:nvSpPr>
        <p:spPr>
          <a:noFill/>
          <a:ln/>
        </p:spPr>
        <p:txBody>
          <a:bodyPr/>
          <a:lstStyle/>
          <a:p>
            <a:pPr eaLnBrk="1" hangingPunct="1"/>
            <a:r>
              <a:rPr lang="en-US" dirty="0" smtClean="0"/>
              <a:t>Wind is also at the root of most theories regarding the movement of stones across Racetrack Playa, but ice and slippery mud may play a role. Because no theory has yet to be universally accepted and nobody has been there to witness the event actually happen, there are even some nut jobs who believe the rocks are spirit processed and move on their own volition.</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7"/>
          <p:cNvSpPr>
            <a:spLocks noGrp="1" noChangeArrowheads="1"/>
          </p:cNvSpPr>
          <p:nvPr>
            <p:ph type="sldNum" sz="quarter" idx="5"/>
          </p:nvPr>
        </p:nvSpPr>
        <p:spPr>
          <a:noFill/>
        </p:spPr>
        <p:txBody>
          <a:bodyPr/>
          <a:lstStyle/>
          <a:p>
            <a:fld id="{5CE96DDD-8B5D-44A1-BBA2-5069E24C7DAA}" type="slidenum">
              <a:rPr lang="en-US" smtClean="0"/>
              <a:pPr/>
              <a:t>43</a:t>
            </a:fld>
            <a:endParaRPr lang="en-US" smtClean="0"/>
          </a:p>
        </p:txBody>
      </p:sp>
      <p:sp>
        <p:nvSpPr>
          <p:cNvPr id="176131" name="Rectangle 2"/>
          <p:cNvSpPr>
            <a:spLocks noGrp="1" noRot="1" noChangeAspect="1" noChangeArrowheads="1" noTextEdit="1"/>
          </p:cNvSpPr>
          <p:nvPr>
            <p:ph type="sldImg"/>
          </p:nvPr>
        </p:nvSpPr>
        <p:spPr>
          <a:ln/>
        </p:spPr>
      </p:sp>
      <p:sp>
        <p:nvSpPr>
          <p:cNvPr id="176132" name="Rectangle 3"/>
          <p:cNvSpPr>
            <a:spLocks noGrp="1" noChangeArrowheads="1"/>
          </p:cNvSpPr>
          <p:nvPr>
            <p:ph type="body" idx="1"/>
          </p:nvPr>
        </p:nvSpPr>
        <p:spPr>
          <a:noFill/>
          <a:ln/>
        </p:spPr>
        <p:txBody>
          <a:bodyPr/>
          <a:lstStyle/>
          <a:p>
            <a:pPr eaLnBrk="1" hangingPunct="1"/>
            <a:r>
              <a:rPr lang="en-US" dirty="0" smtClean="0"/>
              <a:t>At any rate, one place where the work of wind is completely undisputed is the Mesquite </a:t>
            </a:r>
            <a:r>
              <a:rPr lang="en-US" smtClean="0"/>
              <a:t>dune</a:t>
            </a:r>
            <a:r>
              <a:rPr lang="en-US" baseline="0" smtClean="0"/>
              <a:t> field</a:t>
            </a:r>
            <a:r>
              <a:rPr lang="en-US" smtClean="0"/>
              <a:t> </a:t>
            </a:r>
            <a:r>
              <a:rPr lang="en-US" dirty="0" smtClean="0"/>
              <a:t>near Stovepipe Wells.</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Slide Image Placeholder 1"/>
          <p:cNvSpPr>
            <a:spLocks noGrp="1" noRot="1" noChangeAspect="1" noTextEdit="1"/>
          </p:cNvSpPr>
          <p:nvPr>
            <p:ph type="sldImg"/>
          </p:nvPr>
        </p:nvSpPr>
        <p:spPr>
          <a:ln/>
        </p:spPr>
      </p:sp>
      <p:sp>
        <p:nvSpPr>
          <p:cNvPr id="177155" name="Notes Placeholder 2"/>
          <p:cNvSpPr>
            <a:spLocks noGrp="1"/>
          </p:cNvSpPr>
          <p:nvPr>
            <p:ph type="body" idx="1"/>
          </p:nvPr>
        </p:nvSpPr>
        <p:spPr>
          <a:noFill/>
          <a:ln/>
        </p:spPr>
        <p:txBody>
          <a:bodyPr/>
          <a:lstStyle/>
          <a:p>
            <a:r>
              <a:rPr lang="en-US" dirty="0" smtClean="0"/>
              <a:t>Dunes formed there because the prevailing northwesterly winds slow down as they encounter the </a:t>
            </a:r>
            <a:r>
              <a:rPr lang="en-US" dirty="0" err="1" smtClean="0"/>
              <a:t>Tucki</a:t>
            </a:r>
            <a:r>
              <a:rPr lang="en-US" dirty="0" smtClean="0"/>
              <a:t> Mountains.</a:t>
            </a:r>
          </a:p>
        </p:txBody>
      </p:sp>
      <p:sp>
        <p:nvSpPr>
          <p:cNvPr id="177156" name="Slide Number Placeholder 3"/>
          <p:cNvSpPr>
            <a:spLocks noGrp="1"/>
          </p:cNvSpPr>
          <p:nvPr>
            <p:ph type="sldNum" sz="quarter" idx="5"/>
          </p:nvPr>
        </p:nvSpPr>
        <p:spPr>
          <a:noFill/>
        </p:spPr>
        <p:txBody>
          <a:bodyPr/>
          <a:lstStyle/>
          <a:p>
            <a:fld id="{D3B1FFFA-40E5-494A-BF68-DC3EFCC0BE23}" type="slidenum">
              <a:rPr lang="en-US" smtClean="0"/>
              <a:pPr/>
              <a:t>44</a:t>
            </a:fld>
            <a:endParaRPr lang="en-US" smtClean="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7"/>
          <p:cNvSpPr>
            <a:spLocks noGrp="1" noChangeArrowheads="1"/>
          </p:cNvSpPr>
          <p:nvPr>
            <p:ph type="sldNum" sz="quarter" idx="5"/>
          </p:nvPr>
        </p:nvSpPr>
        <p:spPr>
          <a:noFill/>
        </p:spPr>
        <p:txBody>
          <a:bodyPr/>
          <a:lstStyle/>
          <a:p>
            <a:fld id="{9DE743DC-C3F9-4762-B01A-F9156F357FD6}" type="slidenum">
              <a:rPr lang="en-US" smtClean="0"/>
              <a:pPr/>
              <a:t>45</a:t>
            </a:fld>
            <a:endParaRPr lang="en-US" smtClean="0"/>
          </a:p>
        </p:txBody>
      </p:sp>
      <p:sp>
        <p:nvSpPr>
          <p:cNvPr id="178179" name="Rectangle 2"/>
          <p:cNvSpPr>
            <a:spLocks noGrp="1" noRot="1" noChangeAspect="1" noChangeArrowheads="1" noTextEdit="1"/>
          </p:cNvSpPr>
          <p:nvPr>
            <p:ph type="sldImg"/>
          </p:nvPr>
        </p:nvSpPr>
        <p:spPr>
          <a:ln/>
        </p:spPr>
      </p:sp>
      <p:sp>
        <p:nvSpPr>
          <p:cNvPr id="178180" name="Rectangle 3"/>
          <p:cNvSpPr>
            <a:spLocks noGrp="1" noChangeArrowheads="1"/>
          </p:cNvSpPr>
          <p:nvPr>
            <p:ph type="body" idx="1"/>
          </p:nvPr>
        </p:nvSpPr>
        <p:spPr>
          <a:noFill/>
          <a:ln/>
        </p:spPr>
        <p:txBody>
          <a:bodyPr/>
          <a:lstStyle/>
          <a:p>
            <a:pPr eaLnBrk="1" hangingPunct="1"/>
            <a:r>
              <a:rPr lang="en-US" dirty="0" smtClean="0"/>
              <a:t>Longitudinal dunes form where the wind direction is fairly constant. </a:t>
            </a:r>
            <a:r>
              <a:rPr lang="en-US" smtClean="0"/>
              <a:t>Star </a:t>
            </a:r>
            <a:r>
              <a:rPr lang="en-US" smtClean="0"/>
              <a:t>dunes, </a:t>
            </a:r>
            <a:r>
              <a:rPr lang="en-US" dirty="0" smtClean="0"/>
              <a:t>with typically three or more arms radiating from a </a:t>
            </a:r>
            <a:r>
              <a:rPr lang="en-US" smtClean="0"/>
              <a:t>central </a:t>
            </a:r>
            <a:r>
              <a:rPr lang="en-US" smtClean="0"/>
              <a:t>point, </a:t>
            </a:r>
            <a:r>
              <a:rPr lang="en-US" dirty="0" smtClean="0"/>
              <a:t>form where the winds are more variable.</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7"/>
          <p:cNvSpPr>
            <a:spLocks noGrp="1" noChangeArrowheads="1"/>
          </p:cNvSpPr>
          <p:nvPr>
            <p:ph type="sldNum" sz="quarter" idx="5"/>
          </p:nvPr>
        </p:nvSpPr>
        <p:spPr>
          <a:noFill/>
        </p:spPr>
        <p:txBody>
          <a:bodyPr/>
          <a:lstStyle/>
          <a:p>
            <a:fld id="{C2C7F7C5-3BD2-4AF7-8814-FC683AE5E0E8}" type="slidenum">
              <a:rPr lang="en-US" smtClean="0"/>
              <a:pPr/>
              <a:t>46</a:t>
            </a:fld>
            <a:endParaRPr lang="en-US" smtClean="0"/>
          </a:p>
        </p:txBody>
      </p:sp>
      <p:sp>
        <p:nvSpPr>
          <p:cNvPr id="179203" name="Rectangle 2"/>
          <p:cNvSpPr>
            <a:spLocks noGrp="1" noRot="1" noChangeAspect="1" noChangeArrowheads="1" noTextEdit="1"/>
          </p:cNvSpPr>
          <p:nvPr>
            <p:ph type="sldImg"/>
          </p:nvPr>
        </p:nvSpPr>
        <p:spPr>
          <a:ln/>
        </p:spPr>
      </p:sp>
      <p:sp>
        <p:nvSpPr>
          <p:cNvPr id="179204" name="Rectangle 3"/>
          <p:cNvSpPr>
            <a:spLocks noGrp="1" noChangeArrowheads="1"/>
          </p:cNvSpPr>
          <p:nvPr>
            <p:ph type="body" idx="1"/>
          </p:nvPr>
        </p:nvSpPr>
        <p:spPr>
          <a:noFill/>
          <a:ln/>
        </p:spPr>
        <p:txBody>
          <a:bodyPr/>
          <a:lstStyle/>
          <a:p>
            <a:pPr eaLnBrk="1" hangingPunct="1"/>
            <a:r>
              <a:rPr lang="en-US" dirty="0" smtClean="0"/>
              <a:t>The Mesquite Dunes are reputedly the most photographed in the world. </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7"/>
          <p:cNvSpPr>
            <a:spLocks noGrp="1" noChangeArrowheads="1"/>
          </p:cNvSpPr>
          <p:nvPr>
            <p:ph type="sldNum" sz="quarter" idx="5"/>
          </p:nvPr>
        </p:nvSpPr>
        <p:spPr>
          <a:noFill/>
        </p:spPr>
        <p:txBody>
          <a:bodyPr/>
          <a:lstStyle/>
          <a:p>
            <a:fld id="{561CF8FC-A677-40B1-B60E-A358A2D5A961}" type="slidenum">
              <a:rPr lang="en-US" smtClean="0"/>
              <a:pPr/>
              <a:t>47</a:t>
            </a:fld>
            <a:endParaRPr lang="en-US" smtClean="0"/>
          </a:p>
        </p:txBody>
      </p:sp>
      <p:sp>
        <p:nvSpPr>
          <p:cNvPr id="180227" name="Rectangle 2"/>
          <p:cNvSpPr>
            <a:spLocks noGrp="1" noRot="1" noChangeAspect="1" noChangeArrowheads="1" noTextEdit="1"/>
          </p:cNvSpPr>
          <p:nvPr>
            <p:ph type="sldImg"/>
          </p:nvPr>
        </p:nvSpPr>
        <p:spPr>
          <a:ln/>
        </p:spPr>
      </p:sp>
      <p:sp>
        <p:nvSpPr>
          <p:cNvPr id="180228" name="Rectangle 3"/>
          <p:cNvSpPr>
            <a:spLocks noGrp="1" noChangeArrowheads="1"/>
          </p:cNvSpPr>
          <p:nvPr>
            <p:ph type="body" idx="1"/>
          </p:nvPr>
        </p:nvSpPr>
        <p:spPr>
          <a:noFill/>
          <a:ln/>
        </p:spPr>
        <p:txBody>
          <a:bodyPr/>
          <a:lstStyle/>
          <a:p>
            <a:pPr eaLnBrk="1" hangingPunct="1"/>
            <a:r>
              <a:rPr lang="en-US" smtClean="0"/>
              <a:t>Diamictite is interpreted as glacial till</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7"/>
          <p:cNvSpPr>
            <a:spLocks noGrp="1" noChangeArrowheads="1"/>
          </p:cNvSpPr>
          <p:nvPr>
            <p:ph type="sldNum" sz="quarter" idx="5"/>
          </p:nvPr>
        </p:nvSpPr>
        <p:spPr>
          <a:noFill/>
        </p:spPr>
        <p:txBody>
          <a:bodyPr/>
          <a:lstStyle/>
          <a:p>
            <a:fld id="{B09988B1-A09B-45C4-9A02-AC9F8A130D5F}" type="slidenum">
              <a:rPr lang="en-US" smtClean="0"/>
              <a:pPr/>
              <a:t>48</a:t>
            </a:fld>
            <a:endParaRPr lang="en-US" smtClean="0"/>
          </a:p>
        </p:txBody>
      </p:sp>
      <p:sp>
        <p:nvSpPr>
          <p:cNvPr id="181251" name="Rectangle 2"/>
          <p:cNvSpPr>
            <a:spLocks noGrp="1" noRot="1" noChangeAspect="1" noChangeArrowheads="1" noTextEdit="1"/>
          </p:cNvSpPr>
          <p:nvPr>
            <p:ph type="sldImg"/>
          </p:nvPr>
        </p:nvSpPr>
        <p:spPr>
          <a:ln/>
        </p:spPr>
      </p:sp>
      <p:sp>
        <p:nvSpPr>
          <p:cNvPr id="181252" name="Rectangle 3"/>
          <p:cNvSpPr>
            <a:spLocks noGrp="1" noChangeArrowheads="1"/>
          </p:cNvSpPr>
          <p:nvPr>
            <p:ph type="body" idx="1"/>
          </p:nvPr>
        </p:nvSpPr>
        <p:spPr>
          <a:noFill/>
          <a:ln/>
        </p:spPr>
        <p:txBody>
          <a:bodyPr/>
          <a:lstStyle/>
          <a:p>
            <a:pPr eaLnBrk="1" hangingPunct="1"/>
            <a:r>
              <a:rPr lang="en-US" smtClean="0"/>
              <a:t>DV fault map</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7"/>
          <p:cNvSpPr>
            <a:spLocks noGrp="1" noChangeArrowheads="1"/>
          </p:cNvSpPr>
          <p:nvPr>
            <p:ph type="sldNum" sz="quarter" idx="5"/>
          </p:nvPr>
        </p:nvSpPr>
        <p:spPr>
          <a:noFill/>
        </p:spPr>
        <p:txBody>
          <a:bodyPr/>
          <a:lstStyle/>
          <a:p>
            <a:fld id="{F24724C7-6821-40B9-BEF8-171B95890D96}" type="slidenum">
              <a:rPr lang="en-US" smtClean="0"/>
              <a:pPr/>
              <a:t>49</a:t>
            </a:fld>
            <a:endParaRPr lang="en-US" smtClean="0"/>
          </a:p>
        </p:txBody>
      </p:sp>
      <p:sp>
        <p:nvSpPr>
          <p:cNvPr id="182275" name="Rectangle 2"/>
          <p:cNvSpPr>
            <a:spLocks noGrp="1" noRot="1" noChangeAspect="1" noChangeArrowheads="1" noTextEdit="1"/>
          </p:cNvSpPr>
          <p:nvPr>
            <p:ph type="sldImg"/>
          </p:nvPr>
        </p:nvSpPr>
        <p:spPr>
          <a:ln/>
        </p:spPr>
      </p:sp>
      <p:sp>
        <p:nvSpPr>
          <p:cNvPr id="182276" name="Rectangle 3"/>
          <p:cNvSpPr>
            <a:spLocks noGrp="1" noChangeArrowheads="1"/>
          </p:cNvSpPr>
          <p:nvPr>
            <p:ph type="body" idx="1"/>
          </p:nvPr>
        </p:nvSpPr>
        <p:spPr>
          <a:noFill/>
          <a:ln/>
        </p:spPr>
        <p:txBody>
          <a:bodyPr/>
          <a:lstStyle/>
          <a:p>
            <a:pPr eaLnBrk="1" hangingPunct="1"/>
            <a:r>
              <a:rPr lang="en-US" smtClean="0"/>
              <a:t>giant desiccation polygon</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Note the fault scarps which cut the fans and show that normal faulting is still very much active in the park.</a:t>
            </a:r>
          </a:p>
        </p:txBody>
      </p:sp>
      <p:sp>
        <p:nvSpPr>
          <p:cNvPr id="4" name="Slide Number Placeholder 3"/>
          <p:cNvSpPr>
            <a:spLocks noGrp="1"/>
          </p:cNvSpPr>
          <p:nvPr>
            <p:ph type="sldNum" sz="quarter" idx="10"/>
          </p:nvPr>
        </p:nvSpPr>
        <p:spPr/>
        <p:txBody>
          <a:bodyPr/>
          <a:lstStyle/>
          <a:p>
            <a:pPr>
              <a:defRPr/>
            </a:pPr>
            <a:fld id="{6866227A-235D-4BA7-953B-160A582BD1E4}" type="slidenum">
              <a:rPr lang="en-US" smtClean="0"/>
              <a:pPr>
                <a:defRPr/>
              </a:pPr>
              <a:t>5</a:t>
            </a:fld>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7"/>
          <p:cNvSpPr>
            <a:spLocks noGrp="1" noChangeArrowheads="1"/>
          </p:cNvSpPr>
          <p:nvPr>
            <p:ph type="sldNum" sz="quarter" idx="5"/>
          </p:nvPr>
        </p:nvSpPr>
        <p:spPr>
          <a:noFill/>
        </p:spPr>
        <p:txBody>
          <a:bodyPr/>
          <a:lstStyle/>
          <a:p>
            <a:fld id="{7D9C5CF4-3788-49A2-BDE5-5A2FC86A5541}" type="slidenum">
              <a:rPr lang="en-US" smtClean="0"/>
              <a:pPr/>
              <a:t>50</a:t>
            </a:fld>
            <a:endParaRPr lang="en-US" smtClean="0"/>
          </a:p>
        </p:txBody>
      </p:sp>
      <p:sp>
        <p:nvSpPr>
          <p:cNvPr id="183299" name="Rectangle 2"/>
          <p:cNvSpPr>
            <a:spLocks noGrp="1" noRot="1" noChangeAspect="1" noChangeArrowheads="1" noTextEdit="1"/>
          </p:cNvSpPr>
          <p:nvPr>
            <p:ph type="sldImg"/>
          </p:nvPr>
        </p:nvSpPr>
        <p:spPr>
          <a:ln/>
        </p:spPr>
      </p:sp>
      <p:sp>
        <p:nvSpPr>
          <p:cNvPr id="183300" name="Rectangle 3"/>
          <p:cNvSpPr>
            <a:spLocks noGrp="1" noChangeArrowheads="1"/>
          </p:cNvSpPr>
          <p:nvPr>
            <p:ph type="body" idx="1"/>
          </p:nvPr>
        </p:nvSpPr>
        <p:spPr>
          <a:noFill/>
          <a:ln/>
        </p:spPr>
        <p:txBody>
          <a:bodyPr/>
          <a:lstStyle/>
          <a:p>
            <a:pPr eaLnBrk="1" hangingPunct="1"/>
            <a:r>
              <a:rPr lang="en-US" smtClean="0"/>
              <a:t>Black Mountain turtleback:  The east side of Death Valley is shaped by the large "turtlebacks," revealing metamorphic core complexes of the Black Mountains. The turtlebacks are fault-bounded, and represent the plane along which the Black Mountains have risen from deep beneath the Earth‘s crust.</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7"/>
          <p:cNvSpPr>
            <a:spLocks noGrp="1" noChangeArrowheads="1"/>
          </p:cNvSpPr>
          <p:nvPr>
            <p:ph type="sldNum" sz="quarter" idx="5"/>
          </p:nvPr>
        </p:nvSpPr>
        <p:spPr>
          <a:noFill/>
        </p:spPr>
        <p:txBody>
          <a:bodyPr/>
          <a:lstStyle/>
          <a:p>
            <a:fld id="{BCF23241-50D9-4310-8F2B-6C5DACA210E8}" type="slidenum">
              <a:rPr lang="en-US" smtClean="0"/>
              <a:pPr/>
              <a:t>51</a:t>
            </a:fld>
            <a:endParaRPr lang="en-US" smtClean="0"/>
          </a:p>
        </p:txBody>
      </p:sp>
      <p:sp>
        <p:nvSpPr>
          <p:cNvPr id="184323" name="Rectangle 2"/>
          <p:cNvSpPr>
            <a:spLocks noGrp="1" noRot="1" noChangeAspect="1" noChangeArrowheads="1" noTextEdit="1"/>
          </p:cNvSpPr>
          <p:nvPr>
            <p:ph type="sldImg"/>
          </p:nvPr>
        </p:nvSpPr>
        <p:spPr>
          <a:ln/>
        </p:spPr>
      </p:sp>
      <p:sp>
        <p:nvSpPr>
          <p:cNvPr id="184324" name="Rectangle 3"/>
          <p:cNvSpPr>
            <a:spLocks noGrp="1" noChangeArrowheads="1"/>
          </p:cNvSpPr>
          <p:nvPr>
            <p:ph type="body" idx="1"/>
          </p:nvPr>
        </p:nvSpPr>
        <p:spPr>
          <a:noFill/>
          <a:ln/>
        </p:spPr>
        <p:txBody>
          <a:bodyPr/>
          <a:lstStyle/>
          <a:p>
            <a:pPr eaLnBrk="1" hangingPunct="1"/>
            <a:r>
              <a:rPr lang="en-US" smtClean="0"/>
              <a:t>Death Valley 8 DKH.jpg   (Photo by Daniel K. Holm)</a:t>
            </a: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7"/>
          <p:cNvSpPr>
            <a:spLocks noGrp="1" noChangeArrowheads="1"/>
          </p:cNvSpPr>
          <p:nvPr>
            <p:ph type="sldNum" sz="quarter" idx="5"/>
          </p:nvPr>
        </p:nvSpPr>
        <p:spPr>
          <a:noFill/>
        </p:spPr>
        <p:txBody>
          <a:bodyPr/>
          <a:lstStyle/>
          <a:p>
            <a:fld id="{99ADEA2B-08F0-4080-B663-8012BA4C7071}" type="slidenum">
              <a:rPr lang="en-US" smtClean="0"/>
              <a:pPr/>
              <a:t>52</a:t>
            </a:fld>
            <a:endParaRPr lang="en-US" smtClean="0"/>
          </a:p>
        </p:txBody>
      </p:sp>
      <p:sp>
        <p:nvSpPr>
          <p:cNvPr id="185347" name="Rectangle 2"/>
          <p:cNvSpPr>
            <a:spLocks noGrp="1" noRot="1" noChangeAspect="1" noChangeArrowheads="1" noTextEdit="1"/>
          </p:cNvSpPr>
          <p:nvPr>
            <p:ph type="sldImg"/>
          </p:nvPr>
        </p:nvSpPr>
        <p:spPr>
          <a:ln/>
        </p:spPr>
      </p:sp>
      <p:sp>
        <p:nvSpPr>
          <p:cNvPr id="185348" name="Rectangle 3"/>
          <p:cNvSpPr>
            <a:spLocks noGrp="1" noChangeArrowheads="1"/>
          </p:cNvSpPr>
          <p:nvPr>
            <p:ph type="body" idx="1"/>
          </p:nvPr>
        </p:nvSpPr>
        <p:spPr>
          <a:noFill/>
          <a:ln/>
        </p:spPr>
        <p:txBody>
          <a:bodyPr/>
          <a:lstStyle/>
          <a:p>
            <a:pPr eaLnBrk="1" hangingPunct="1"/>
            <a:r>
              <a:rPr lang="en-US" smtClean="0"/>
              <a:t>The Amargosa chaos</a:t>
            </a: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7"/>
          <p:cNvSpPr>
            <a:spLocks noGrp="1" noChangeArrowheads="1"/>
          </p:cNvSpPr>
          <p:nvPr>
            <p:ph type="sldNum" sz="quarter" idx="5"/>
          </p:nvPr>
        </p:nvSpPr>
        <p:spPr>
          <a:noFill/>
        </p:spPr>
        <p:txBody>
          <a:bodyPr/>
          <a:lstStyle/>
          <a:p>
            <a:fld id="{B0E4CE91-2466-4A8B-B481-486B3B03F476}" type="slidenum">
              <a:rPr lang="en-US" smtClean="0"/>
              <a:pPr/>
              <a:t>53</a:t>
            </a:fld>
            <a:endParaRPr lang="en-US" smtClean="0"/>
          </a:p>
        </p:txBody>
      </p:sp>
      <p:sp>
        <p:nvSpPr>
          <p:cNvPr id="186371" name="Rectangle 2"/>
          <p:cNvSpPr>
            <a:spLocks noGrp="1" noRot="1" noChangeAspect="1" noChangeArrowheads="1" noTextEdit="1"/>
          </p:cNvSpPr>
          <p:nvPr>
            <p:ph type="sldImg"/>
          </p:nvPr>
        </p:nvSpPr>
        <p:spPr>
          <a:ln/>
        </p:spPr>
      </p:sp>
      <p:sp>
        <p:nvSpPr>
          <p:cNvPr id="186372" name="Rectangle 3"/>
          <p:cNvSpPr>
            <a:spLocks noGrp="1" noChangeArrowheads="1"/>
          </p:cNvSpPr>
          <p:nvPr>
            <p:ph type="body" idx="1"/>
          </p:nvPr>
        </p:nvSpPr>
        <p:spPr>
          <a:noFill/>
          <a:ln/>
        </p:spPr>
        <p:txBody>
          <a:bodyPr/>
          <a:lstStyle/>
          <a:p>
            <a:pPr eaLnBrk="1" hangingPunct="1"/>
            <a:r>
              <a:rPr lang="en-US" smtClean="0"/>
              <a:t>Ubehebe crater </a:t>
            </a: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7"/>
          <p:cNvSpPr>
            <a:spLocks noGrp="1" noChangeArrowheads="1"/>
          </p:cNvSpPr>
          <p:nvPr>
            <p:ph type="sldNum" sz="quarter" idx="5"/>
          </p:nvPr>
        </p:nvSpPr>
        <p:spPr>
          <a:noFill/>
        </p:spPr>
        <p:txBody>
          <a:bodyPr/>
          <a:lstStyle/>
          <a:p>
            <a:fld id="{27755EE7-A0C5-4D8F-9EA6-AEBF158AF26D}" type="slidenum">
              <a:rPr lang="en-US" smtClean="0"/>
              <a:pPr/>
              <a:t>54</a:t>
            </a:fld>
            <a:endParaRPr lang="en-US" smtClean="0"/>
          </a:p>
        </p:txBody>
      </p:sp>
      <p:sp>
        <p:nvSpPr>
          <p:cNvPr id="187395" name="Rectangle 2"/>
          <p:cNvSpPr>
            <a:spLocks noGrp="1" noRot="1" noChangeAspect="1" noChangeArrowheads="1" noTextEdit="1"/>
          </p:cNvSpPr>
          <p:nvPr>
            <p:ph type="sldImg"/>
          </p:nvPr>
        </p:nvSpPr>
        <p:spPr>
          <a:ln/>
        </p:spPr>
      </p:sp>
      <p:sp>
        <p:nvSpPr>
          <p:cNvPr id="187396" name="Rectangle 3"/>
          <p:cNvSpPr>
            <a:spLocks noGrp="1" noChangeArrowheads="1"/>
          </p:cNvSpPr>
          <p:nvPr>
            <p:ph type="body" idx="1"/>
          </p:nvPr>
        </p:nvSpPr>
        <p:spPr>
          <a:noFill/>
          <a:ln/>
        </p:spPr>
        <p:txBody>
          <a:bodyPr/>
          <a:lstStyle/>
          <a:p>
            <a:pPr eaLnBrk="1" hangingPunct="1"/>
            <a:r>
              <a:rPr lang="en-US" smtClean="0"/>
              <a:t>Little hebe</a:t>
            </a: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Slide Image Placeholder 1"/>
          <p:cNvSpPr>
            <a:spLocks noGrp="1" noRot="1" noChangeAspect="1" noTextEdit="1"/>
          </p:cNvSpPr>
          <p:nvPr>
            <p:ph type="sldImg"/>
          </p:nvPr>
        </p:nvSpPr>
        <p:spPr>
          <a:ln/>
        </p:spPr>
      </p:sp>
      <p:sp>
        <p:nvSpPr>
          <p:cNvPr id="188419" name="Notes Placeholder 2"/>
          <p:cNvSpPr>
            <a:spLocks noGrp="1"/>
          </p:cNvSpPr>
          <p:nvPr>
            <p:ph type="body" idx="1"/>
          </p:nvPr>
        </p:nvSpPr>
        <p:spPr>
          <a:noFill/>
          <a:ln/>
        </p:spPr>
        <p:txBody>
          <a:bodyPr/>
          <a:lstStyle/>
          <a:p>
            <a:r>
              <a:rPr lang="en-US" smtClean="0"/>
              <a:t>Dunes form here because the conflue</a:t>
            </a:r>
          </a:p>
        </p:txBody>
      </p:sp>
      <p:sp>
        <p:nvSpPr>
          <p:cNvPr id="188420" name="Slide Number Placeholder 3"/>
          <p:cNvSpPr>
            <a:spLocks noGrp="1"/>
          </p:cNvSpPr>
          <p:nvPr>
            <p:ph type="sldNum" sz="quarter" idx="5"/>
          </p:nvPr>
        </p:nvSpPr>
        <p:spPr>
          <a:noFill/>
        </p:spPr>
        <p:txBody>
          <a:bodyPr/>
          <a:lstStyle/>
          <a:p>
            <a:fld id="{399E3859-FC5D-4227-A537-E5007E438C56}" type="slidenum">
              <a:rPr lang="en-US" smtClean="0"/>
              <a:pPr/>
              <a:t>55</a:t>
            </a:fld>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7"/>
          <p:cNvSpPr>
            <a:spLocks noGrp="1" noChangeArrowheads="1"/>
          </p:cNvSpPr>
          <p:nvPr>
            <p:ph type="sldNum" sz="quarter" idx="5"/>
          </p:nvPr>
        </p:nvSpPr>
        <p:spPr>
          <a:noFill/>
        </p:spPr>
        <p:txBody>
          <a:bodyPr/>
          <a:lstStyle/>
          <a:p>
            <a:fld id="{8DFF5433-138B-4A5D-BBF2-BE2294CF65E0}" type="slidenum">
              <a:rPr lang="en-US" smtClean="0"/>
              <a:pPr/>
              <a:t>6</a:t>
            </a:fld>
            <a:endParaRPr lang="en-US" smtClean="0"/>
          </a:p>
        </p:txBody>
      </p:sp>
      <p:sp>
        <p:nvSpPr>
          <p:cNvPr id="138243" name="Rectangle 2"/>
          <p:cNvSpPr>
            <a:spLocks noGrp="1" noRot="1" noChangeAspect="1" noChangeArrowheads="1" noTextEdit="1"/>
          </p:cNvSpPr>
          <p:nvPr>
            <p:ph type="sldImg"/>
          </p:nvPr>
        </p:nvSpPr>
        <p:spPr>
          <a:ln/>
        </p:spPr>
      </p:sp>
      <p:sp>
        <p:nvSpPr>
          <p:cNvPr id="138244" name="Rectangle 3"/>
          <p:cNvSpPr>
            <a:spLocks noGrp="1" noChangeArrowheads="1"/>
          </p:cNvSpPr>
          <p:nvPr>
            <p:ph type="body" idx="1"/>
          </p:nvPr>
        </p:nvSpPr>
        <p:spPr>
          <a:noFill/>
          <a:ln/>
        </p:spPr>
        <p:txBody>
          <a:bodyPr/>
          <a:lstStyle/>
          <a:p>
            <a:pPr eaLnBrk="1" hangingPunct="1"/>
            <a:r>
              <a:rPr lang="en-US" dirty="0" smtClean="0"/>
              <a:t>Looking west across Death Valley, the high peak is Telescope Peak in the Panamint Range. Notice the large fans coalescing along the base of the range. The darker areas on the fans are less active than the lighter areas. </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Slide Image Placeholder 1"/>
          <p:cNvSpPr>
            <a:spLocks noGrp="1" noRot="1" noChangeAspect="1" noTextEdit="1"/>
          </p:cNvSpPr>
          <p:nvPr>
            <p:ph type="sldImg"/>
          </p:nvPr>
        </p:nvSpPr>
        <p:spPr>
          <a:ln/>
        </p:spPr>
      </p:sp>
      <p:sp>
        <p:nvSpPr>
          <p:cNvPr id="139267" name="Notes Placeholder 2"/>
          <p:cNvSpPr>
            <a:spLocks noGrp="1"/>
          </p:cNvSpPr>
          <p:nvPr>
            <p:ph type="body" idx="1"/>
          </p:nvPr>
        </p:nvSpPr>
        <p:spPr>
          <a:noFill/>
          <a:ln/>
        </p:spPr>
        <p:txBody>
          <a:bodyPr/>
          <a:lstStyle/>
          <a:p>
            <a:r>
              <a:rPr lang="en-US" dirty="0" smtClean="0"/>
              <a:t>When multiple fans coalesce to form a continuous sloping surface at the base of a range…</a:t>
            </a:r>
          </a:p>
        </p:txBody>
      </p:sp>
      <p:sp>
        <p:nvSpPr>
          <p:cNvPr id="139268" name="Slide Number Placeholder 3"/>
          <p:cNvSpPr>
            <a:spLocks noGrp="1"/>
          </p:cNvSpPr>
          <p:nvPr>
            <p:ph type="sldNum" sz="quarter" idx="5"/>
          </p:nvPr>
        </p:nvSpPr>
        <p:spPr>
          <a:noFill/>
        </p:spPr>
        <p:txBody>
          <a:bodyPr/>
          <a:lstStyle/>
          <a:p>
            <a:fld id="{BC0BD23C-1CA6-4C68-9374-4C2C14CD49C1}" type="slidenum">
              <a:rPr lang="en-US" smtClean="0"/>
              <a:pPr/>
              <a:t>7</a:t>
            </a:fld>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Slide Image Placeholder 1"/>
          <p:cNvSpPr>
            <a:spLocks noGrp="1" noRot="1" noChangeAspect="1" noTextEdit="1"/>
          </p:cNvSpPr>
          <p:nvPr>
            <p:ph type="sldImg"/>
          </p:nvPr>
        </p:nvSpPr>
        <p:spPr>
          <a:ln/>
        </p:spPr>
      </p:sp>
      <p:sp>
        <p:nvSpPr>
          <p:cNvPr id="140291" name="Notes Placeholder 2"/>
          <p:cNvSpPr>
            <a:spLocks noGrp="1"/>
          </p:cNvSpPr>
          <p:nvPr>
            <p:ph type="body" idx="1"/>
          </p:nvPr>
        </p:nvSpPr>
        <p:spPr>
          <a:noFill/>
          <a:ln/>
        </p:spPr>
        <p:txBody>
          <a:bodyPr/>
          <a:lstStyle/>
          <a:p>
            <a:r>
              <a:rPr lang="en-US" dirty="0" smtClean="0"/>
              <a:t>… the combined landform is called a bajada.</a:t>
            </a:r>
          </a:p>
          <a:p>
            <a:endParaRPr lang="en-US" dirty="0" smtClean="0"/>
          </a:p>
        </p:txBody>
      </p:sp>
      <p:sp>
        <p:nvSpPr>
          <p:cNvPr id="140292" name="Slide Number Placeholder 3"/>
          <p:cNvSpPr>
            <a:spLocks noGrp="1"/>
          </p:cNvSpPr>
          <p:nvPr>
            <p:ph type="sldNum" sz="quarter" idx="5"/>
          </p:nvPr>
        </p:nvSpPr>
        <p:spPr>
          <a:noFill/>
        </p:spPr>
        <p:txBody>
          <a:bodyPr/>
          <a:lstStyle/>
          <a:p>
            <a:fld id="{271174A7-10B8-463A-96FF-335A823150D9}" type="slidenum">
              <a:rPr lang="en-US" smtClean="0"/>
              <a:pPr/>
              <a:t>8</a:t>
            </a:fld>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a:noFill/>
        </p:spPr>
        <p:txBody>
          <a:bodyPr/>
          <a:lstStyle/>
          <a:p>
            <a:fld id="{CE61CE7E-FAD3-4ABF-8D48-B1B96F8A50C0}" type="slidenum">
              <a:rPr lang="en-US" smtClean="0"/>
              <a:pPr/>
              <a:t>9</a:t>
            </a:fld>
            <a:endParaRPr lang="en-US" smtClean="0"/>
          </a:p>
        </p:txBody>
      </p:sp>
      <p:sp>
        <p:nvSpPr>
          <p:cNvPr id="141315" name="Rectangle 2"/>
          <p:cNvSpPr>
            <a:spLocks noGrp="1" noRot="1" noChangeAspect="1" noChangeArrowheads="1" noTextEdit="1"/>
          </p:cNvSpPr>
          <p:nvPr>
            <p:ph type="sldImg"/>
          </p:nvPr>
        </p:nvSpPr>
        <p:spPr>
          <a:ln/>
        </p:spPr>
      </p:sp>
      <p:sp>
        <p:nvSpPr>
          <p:cNvPr id="141316" name="Rectangle 3"/>
          <p:cNvSpPr>
            <a:spLocks noGrp="1" noChangeArrowheads="1"/>
          </p:cNvSpPr>
          <p:nvPr>
            <p:ph type="body" idx="1"/>
          </p:nvPr>
        </p:nvSpPr>
        <p:spPr>
          <a:noFill/>
          <a:ln/>
        </p:spPr>
        <p:txBody>
          <a:bodyPr/>
          <a:lstStyle/>
          <a:p>
            <a:pPr eaLnBrk="1" hangingPunct="1"/>
            <a:r>
              <a:rPr lang="en-US" dirty="0" smtClean="0"/>
              <a:t>Deposition on alluvial fans and bajadas is generally via mud and debris flows whose viscosity is similar to wet concrete.</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A3774DF-179D-4076-8F57-F243253B3AB3}"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0A1D2C6-5B9E-4837-9280-A207716DA4BD}"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7D0D47D-6998-499A-9515-1B24B3212AAC}"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6FB7349-4AFE-4C0A-A9FB-00481754FEBD}"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3F74DC3-A4E6-42F8-8F6B-A640502438BC}"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6430269-E2DA-4085-BBA3-F23566C9ED71}"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1DC42ECC-8DE0-4CB5-BB91-03EFF62BCA97}"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A77A58E9-E02D-48FE-87D4-A3C34E2A7728}"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443671D9-3AE7-482D-976A-4FA4CE5166C0}"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2DCB801-FFDA-43D1-BBE0-5DEC7B81D882}"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B12E017-8543-4854-83DE-93838F7571B6}"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1"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solidFill>
                  <a:schemeClr val="tx1"/>
                </a:solidFill>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solidFill>
                  <a:schemeClr val="tx1"/>
                </a:solidFill>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solidFill>
                  <a:schemeClr val="tx1"/>
                </a:solidFill>
              </a:defRPr>
            </a:lvl1pPr>
          </a:lstStyle>
          <a:p>
            <a:pPr>
              <a:defRPr/>
            </a:pPr>
            <a:fld id="{F89560E8-BB08-42B4-A116-BA28826BE58B}"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2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2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52.xml"/><Relationship Id="rId1" Type="http://schemas.openxmlformats.org/officeDocument/2006/relationships/slideLayout" Target="../slideLayouts/slideLayout7.xml"/><Relationship Id="rId4" Type="http://schemas.openxmlformats.org/officeDocument/2006/relationships/image" Target="../media/image51.jpeg"/></Relationships>
</file>

<file path=ppt/slides/_rels/slide5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Death Valley 4 DKH"/>
          <p:cNvPicPr>
            <a:picLocks noChangeAspect="1" noChangeArrowheads="1"/>
          </p:cNvPicPr>
          <p:nvPr/>
        </p:nvPicPr>
        <p:blipFill>
          <a:blip r:embed="rId3"/>
          <a:srcRect/>
          <a:stretch>
            <a:fillRect/>
          </a:stretch>
        </p:blipFill>
        <p:spPr bwMode="auto">
          <a:xfrm>
            <a:off x="0" y="0"/>
            <a:ext cx="9144000" cy="6129338"/>
          </a:xfrm>
          <a:prstGeom prst="rect">
            <a:avLst/>
          </a:prstGeom>
          <a:noFill/>
          <a:ln w="9525">
            <a:noFill/>
            <a:miter lim="800000"/>
            <a:headEnd/>
            <a:tailEnd/>
          </a:ln>
        </p:spPr>
      </p:pic>
      <p:sp>
        <p:nvSpPr>
          <p:cNvPr id="39939" name="TextBox 2"/>
          <p:cNvSpPr txBox="1">
            <a:spLocks noChangeArrowheads="1"/>
          </p:cNvSpPr>
          <p:nvPr/>
        </p:nvSpPr>
        <p:spPr bwMode="auto">
          <a:xfrm>
            <a:off x="2590800" y="6197600"/>
            <a:ext cx="3962400" cy="584200"/>
          </a:xfrm>
          <a:prstGeom prst="rect">
            <a:avLst/>
          </a:prstGeom>
          <a:noFill/>
          <a:ln w="9525">
            <a:noFill/>
            <a:miter lim="800000"/>
            <a:headEnd/>
            <a:tailEnd/>
          </a:ln>
        </p:spPr>
        <p:txBody>
          <a:bodyPr>
            <a:spAutoFit/>
          </a:bodyPr>
          <a:lstStyle/>
          <a:p>
            <a:pPr algn="ctr"/>
            <a:r>
              <a:rPr lang="en-US">
                <a:solidFill>
                  <a:schemeClr val="bg1"/>
                </a:solidFill>
              </a:rPr>
              <a:t>Dante’s View</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descr="Mosaic_canyon3"/>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descr="Mosaic_debris_flow"/>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descr="Panamint_fault_scarp"/>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1202" name="Picture 2" descr="BW fan fault scarps"/>
          <p:cNvPicPr>
            <a:picLocks noChangeAspect="1" noChangeArrowheads="1"/>
          </p:cNvPicPr>
          <p:nvPr/>
        </p:nvPicPr>
        <p:blipFill>
          <a:blip r:embed="rId3"/>
          <a:srcRect/>
          <a:stretch>
            <a:fillRect/>
          </a:stretch>
        </p:blipFill>
        <p:spPr bwMode="auto">
          <a:xfrm>
            <a:off x="0" y="381000"/>
            <a:ext cx="9144000" cy="61563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descr="Death Valley 9 DKH"/>
          <p:cNvPicPr>
            <a:picLocks noChangeAspect="1" noChangeArrowheads="1"/>
          </p:cNvPicPr>
          <p:nvPr/>
        </p:nvPicPr>
        <p:blipFill>
          <a:blip r:embed="rId3"/>
          <a:srcRect/>
          <a:stretch>
            <a:fillRect/>
          </a:stretch>
        </p:blipFill>
        <p:spPr bwMode="auto">
          <a:xfrm>
            <a:off x="0" y="0"/>
            <a:ext cx="9144000" cy="60690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descr="VIV&amp;SALT"/>
          <p:cNvPicPr>
            <a:picLocks noChangeAspect="1" noChangeArrowheads="1"/>
          </p:cNvPicPr>
          <p:nvPr/>
        </p:nvPicPr>
        <p:blipFill>
          <a:blip r:embed="rId3"/>
          <a:srcRect/>
          <a:stretch>
            <a:fillRect/>
          </a:stretch>
        </p:blipFill>
        <p:spPr bwMode="auto">
          <a:xfrm>
            <a:off x="0" y="228600"/>
            <a:ext cx="9144000" cy="6400800"/>
          </a:xfrm>
          <a:prstGeom prst="rect">
            <a:avLst/>
          </a:prstGeom>
          <a:noFill/>
          <a:ln w="9525">
            <a:noFill/>
            <a:miter lim="800000"/>
            <a:headEnd/>
            <a:tailEnd/>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descr="DV_Saltpan"/>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descr="http://upload.wikimedia.org/wikipedia/commons/7/78/Badwater_elevation_sign.jpg"/>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descr="Death Valley 1 DKH"/>
          <p:cNvPicPr>
            <a:picLocks noChangeAspect="1" noChangeArrowheads="1"/>
          </p:cNvPicPr>
          <p:nvPr/>
        </p:nvPicPr>
        <p:blipFill>
          <a:blip r:embed="rId3"/>
          <a:srcRect/>
          <a:stretch>
            <a:fillRect/>
          </a:stretch>
        </p:blipFill>
        <p:spPr bwMode="auto">
          <a:xfrm>
            <a:off x="0" y="0"/>
            <a:ext cx="9144000" cy="61706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3" descr="C:\Documents and Settings\Gary Jacobson\Desktop\IMG_6301.jpg"/>
          <p:cNvPicPr>
            <a:picLocks noChangeAspect="1" noChangeArrowheads="1"/>
          </p:cNvPicPr>
          <p:nvPr/>
        </p:nvPicPr>
        <p:blipFill>
          <a:blip r:embed="rId3"/>
          <a:srcRect/>
          <a:stretch>
            <a:fillRect/>
          </a:stretch>
        </p:blipFill>
        <p:spPr bwMode="auto">
          <a:xfrm>
            <a:off x="4763" y="0"/>
            <a:ext cx="9139237" cy="6096000"/>
          </a:xfrm>
          <a:prstGeom prst="rect">
            <a:avLst/>
          </a:prstGeom>
          <a:noFill/>
          <a:ln w="9525">
            <a:noFill/>
            <a:miter lim="800000"/>
            <a:headEnd/>
            <a:tailEnd/>
          </a:ln>
        </p:spPr>
      </p:pic>
      <p:sp>
        <p:nvSpPr>
          <p:cNvPr id="4" name="TextBox 3"/>
          <p:cNvSpPr txBox="1"/>
          <p:nvPr/>
        </p:nvSpPr>
        <p:spPr>
          <a:xfrm>
            <a:off x="2514600" y="6172200"/>
            <a:ext cx="3962400" cy="584200"/>
          </a:xfrm>
          <a:prstGeom prst="rect">
            <a:avLst/>
          </a:prstGeom>
          <a:noFill/>
        </p:spPr>
        <p:txBody>
          <a:bodyPr>
            <a:spAutoFit/>
          </a:bodyPr>
          <a:lstStyle/>
          <a:p>
            <a:pPr algn="ctr">
              <a:defRPr/>
            </a:pPr>
            <a:r>
              <a:rPr lang="en-US" dirty="0">
                <a:solidFill>
                  <a:schemeClr val="bg1"/>
                </a:solidFill>
                <a:effectLst>
                  <a:outerShdw blurRad="38100" dist="38100" dir="2700000" algn="tl">
                    <a:srgbClr val="000000">
                      <a:alpha val="43137"/>
                    </a:srgbClr>
                  </a:outerShdw>
                </a:effectLst>
              </a:rPr>
              <a:t>Salt Polygons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Panamint_fans2_DV"/>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8370" name="Picture 2" descr="salt polygons"/>
          <p:cNvPicPr>
            <a:picLocks noChangeAspect="1" noChangeArrowheads="1"/>
          </p:cNvPicPr>
          <p:nvPr/>
        </p:nvPicPr>
        <p:blipFill>
          <a:blip r:embed="rId3"/>
          <a:srcRect/>
          <a:stretch>
            <a:fillRect/>
          </a:stretch>
        </p:blipFill>
        <p:spPr bwMode="auto">
          <a:xfrm>
            <a:off x="0" y="685800"/>
            <a:ext cx="9144000" cy="54022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descr="http://upload.wikimedia.org/wikipedia/commons/a/a5/Lake_Manly_system.png"/>
          <p:cNvPicPr>
            <a:picLocks noChangeAspect="1" noChangeArrowheads="1"/>
          </p:cNvPicPr>
          <p:nvPr/>
        </p:nvPicPr>
        <p:blipFill>
          <a:blip r:embed="rId3"/>
          <a:srcRect/>
          <a:stretch>
            <a:fillRect/>
          </a:stretch>
        </p:blipFill>
        <p:spPr bwMode="auto">
          <a:xfrm>
            <a:off x="2011363" y="0"/>
            <a:ext cx="5121275" cy="5562600"/>
          </a:xfrm>
          <a:prstGeom prst="rect">
            <a:avLst/>
          </a:prstGeom>
          <a:noFill/>
          <a:ln w="9525">
            <a:noFill/>
            <a:miter lim="800000"/>
            <a:headEnd/>
            <a:tailEnd/>
          </a:ln>
        </p:spPr>
      </p:pic>
      <p:sp>
        <p:nvSpPr>
          <p:cNvPr id="3" name="TextBox 2"/>
          <p:cNvSpPr txBox="1"/>
          <p:nvPr/>
        </p:nvSpPr>
        <p:spPr>
          <a:xfrm>
            <a:off x="1638300" y="5638800"/>
            <a:ext cx="5867400" cy="1077913"/>
          </a:xfrm>
          <a:prstGeom prst="rect">
            <a:avLst/>
          </a:prstGeom>
          <a:noFill/>
        </p:spPr>
        <p:txBody>
          <a:bodyPr>
            <a:spAutoFit/>
          </a:bodyPr>
          <a:lstStyle/>
          <a:p>
            <a:pPr algn="ctr">
              <a:defRPr/>
            </a:pPr>
            <a:r>
              <a:rPr lang="en-US" dirty="0">
                <a:solidFill>
                  <a:schemeClr val="bg1"/>
                </a:solidFill>
                <a:effectLst>
                  <a:outerShdw blurRad="38100" dist="38100" dir="2700000" algn="tl">
                    <a:srgbClr val="000000">
                      <a:alpha val="43137"/>
                    </a:srgbClr>
                  </a:outerShdw>
                </a:effectLst>
              </a:rPr>
              <a:t>Lake Manly and other pluvial lakes - 22,000 years ago</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4" descr="http://complabs.nevada.edu/~hicksm/DV%20shoreline%20butte.jpg"/>
          <p:cNvPicPr>
            <a:picLocks noChangeAspect="1" noChangeArrowheads="1"/>
          </p:cNvPicPr>
          <p:nvPr/>
        </p:nvPicPr>
        <p:blipFill>
          <a:blip r:embed="rId3"/>
          <a:srcRect/>
          <a:stretch>
            <a:fillRect/>
          </a:stretch>
        </p:blipFill>
        <p:spPr bwMode="auto">
          <a:xfrm>
            <a:off x="0" y="0"/>
            <a:ext cx="9147175" cy="6858000"/>
          </a:xfrm>
          <a:prstGeom prst="rect">
            <a:avLst/>
          </a:prstGeom>
          <a:noFill/>
          <a:ln w="9525">
            <a:noFill/>
            <a:miter lim="800000"/>
            <a:headEnd/>
            <a:tailEnd/>
          </a:ln>
        </p:spPr>
      </p:pic>
      <p:sp>
        <p:nvSpPr>
          <p:cNvPr id="4" name="TextBox 3"/>
          <p:cNvSpPr txBox="1"/>
          <p:nvPr/>
        </p:nvSpPr>
        <p:spPr>
          <a:xfrm>
            <a:off x="2438400" y="6045200"/>
            <a:ext cx="4267200" cy="584200"/>
          </a:xfrm>
          <a:prstGeom prst="rect">
            <a:avLst/>
          </a:prstGeom>
          <a:noFill/>
        </p:spPr>
        <p:txBody>
          <a:bodyPr>
            <a:spAutoFit/>
          </a:bodyPr>
          <a:lstStyle/>
          <a:p>
            <a:pPr algn="ctr">
              <a:defRPr/>
            </a:pPr>
            <a:r>
              <a:rPr lang="en-US" dirty="0">
                <a:solidFill>
                  <a:schemeClr val="bg1"/>
                </a:solidFill>
                <a:effectLst>
                  <a:outerShdw blurRad="38100" dist="38100" dir="2700000" algn="tl">
                    <a:srgbClr val="000000">
                      <a:alpha val="43137"/>
                    </a:srgbClr>
                  </a:outerShdw>
                </a:effectLst>
              </a:rPr>
              <a:t>Shoreline Butte</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2" descr="Mormon point fan"/>
          <p:cNvPicPr>
            <a:picLocks noChangeAspect="1" noChangeArrowheads="1"/>
          </p:cNvPicPr>
          <p:nvPr/>
        </p:nvPicPr>
        <p:blipFill>
          <a:blip r:embed="rId3"/>
          <a:srcRect/>
          <a:stretch>
            <a:fillRect/>
          </a:stretch>
        </p:blipFill>
        <p:spPr bwMode="auto">
          <a:xfrm>
            <a:off x="0" y="0"/>
            <a:ext cx="9144000" cy="70310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descr="Boundary Cyn Fault"/>
          <p:cNvPicPr>
            <a:picLocks noChangeAspect="1" noChangeArrowheads="1"/>
          </p:cNvPicPr>
          <p:nvPr/>
        </p:nvPicPr>
        <p:blipFill>
          <a:blip r:embed="rId3"/>
          <a:srcRect/>
          <a:stretch>
            <a:fillRect/>
          </a:stretch>
        </p:blipFill>
        <p:spPr bwMode="auto">
          <a:xfrm>
            <a:off x="228600" y="0"/>
            <a:ext cx="8763000" cy="6892925"/>
          </a:xfrm>
          <a:prstGeom prst="rect">
            <a:avLst/>
          </a:prstGeom>
          <a:noFill/>
          <a:ln w="9525">
            <a:noFill/>
            <a:miter lim="800000"/>
            <a:headEnd/>
            <a:tailEnd/>
          </a:ln>
        </p:spPr>
      </p:pic>
      <p:sp>
        <p:nvSpPr>
          <p:cNvPr id="62467" name="Freeform 2"/>
          <p:cNvSpPr>
            <a:spLocks noChangeArrowheads="1"/>
          </p:cNvSpPr>
          <p:nvPr/>
        </p:nvSpPr>
        <p:spPr bwMode="auto">
          <a:xfrm>
            <a:off x="787400" y="2298700"/>
            <a:ext cx="7823200" cy="877888"/>
          </a:xfrm>
          <a:custGeom>
            <a:avLst/>
            <a:gdLst>
              <a:gd name="T0" fmla="*/ 7822874 w 7822874"/>
              <a:gd name="T1" fmla="*/ 0 h 877639"/>
              <a:gd name="T2" fmla="*/ 7619674 w 7822874"/>
              <a:gd name="T3" fmla="*/ 38100 h 877639"/>
              <a:gd name="T4" fmla="*/ 7543474 w 7822874"/>
              <a:gd name="T5" fmla="*/ 63500 h 877639"/>
              <a:gd name="T6" fmla="*/ 7467274 w 7822874"/>
              <a:gd name="T7" fmla="*/ 114300 h 877639"/>
              <a:gd name="T8" fmla="*/ 7429174 w 7822874"/>
              <a:gd name="T9" fmla="*/ 139700 h 877639"/>
              <a:gd name="T10" fmla="*/ 7378374 w 7822874"/>
              <a:gd name="T11" fmla="*/ 152400 h 877639"/>
              <a:gd name="T12" fmla="*/ 7340274 w 7822874"/>
              <a:gd name="T13" fmla="*/ 165100 h 877639"/>
              <a:gd name="T14" fmla="*/ 7276774 w 7822874"/>
              <a:gd name="T15" fmla="*/ 177800 h 877639"/>
              <a:gd name="T16" fmla="*/ 7225974 w 7822874"/>
              <a:gd name="T17" fmla="*/ 203200 h 877639"/>
              <a:gd name="T18" fmla="*/ 6971974 w 7822874"/>
              <a:gd name="T19" fmla="*/ 241300 h 877639"/>
              <a:gd name="T20" fmla="*/ 5841674 w 7822874"/>
              <a:gd name="T21" fmla="*/ 254000 h 877639"/>
              <a:gd name="T22" fmla="*/ 5663874 w 7822874"/>
              <a:gd name="T23" fmla="*/ 279400 h 877639"/>
              <a:gd name="T24" fmla="*/ 5587674 w 7822874"/>
              <a:gd name="T25" fmla="*/ 304800 h 877639"/>
              <a:gd name="T26" fmla="*/ 5536874 w 7822874"/>
              <a:gd name="T27" fmla="*/ 317500 h 877639"/>
              <a:gd name="T28" fmla="*/ 5460674 w 7822874"/>
              <a:gd name="T29" fmla="*/ 355600 h 877639"/>
              <a:gd name="T30" fmla="*/ 5397174 w 7822874"/>
              <a:gd name="T31" fmla="*/ 368300 h 877639"/>
              <a:gd name="T32" fmla="*/ 5359074 w 7822874"/>
              <a:gd name="T33" fmla="*/ 381000 h 877639"/>
              <a:gd name="T34" fmla="*/ 5295574 w 7822874"/>
              <a:gd name="T35" fmla="*/ 393700 h 877639"/>
              <a:gd name="T36" fmla="*/ 5193974 w 7822874"/>
              <a:gd name="T37" fmla="*/ 419100 h 877639"/>
              <a:gd name="T38" fmla="*/ 5117774 w 7822874"/>
              <a:gd name="T39" fmla="*/ 431800 h 877639"/>
              <a:gd name="T40" fmla="*/ 5066974 w 7822874"/>
              <a:gd name="T41" fmla="*/ 444500 h 877639"/>
              <a:gd name="T42" fmla="*/ 4685974 w 7822874"/>
              <a:gd name="T43" fmla="*/ 457200 h 877639"/>
              <a:gd name="T44" fmla="*/ 4381174 w 7822874"/>
              <a:gd name="T45" fmla="*/ 482600 h 877639"/>
              <a:gd name="T46" fmla="*/ 4266874 w 7822874"/>
              <a:gd name="T47" fmla="*/ 495300 h 877639"/>
              <a:gd name="T48" fmla="*/ 4177975 w 7822874"/>
              <a:gd name="T49" fmla="*/ 533400 h 877639"/>
              <a:gd name="T50" fmla="*/ 4139875 w 7822874"/>
              <a:gd name="T51" fmla="*/ 558800 h 877639"/>
              <a:gd name="T52" fmla="*/ 4063675 w 7822874"/>
              <a:gd name="T53" fmla="*/ 584200 h 877639"/>
              <a:gd name="T54" fmla="*/ 3987475 w 7822874"/>
              <a:gd name="T55" fmla="*/ 609600 h 877639"/>
              <a:gd name="T56" fmla="*/ 3949375 w 7822874"/>
              <a:gd name="T57" fmla="*/ 622300 h 877639"/>
              <a:gd name="T58" fmla="*/ 3898575 w 7822874"/>
              <a:gd name="T59" fmla="*/ 635000 h 877639"/>
              <a:gd name="T60" fmla="*/ 3860475 w 7822874"/>
              <a:gd name="T61" fmla="*/ 647700 h 877639"/>
              <a:gd name="T62" fmla="*/ 3492175 w 7822874"/>
              <a:gd name="T63" fmla="*/ 660400 h 877639"/>
              <a:gd name="T64" fmla="*/ 3263575 w 7822874"/>
              <a:gd name="T65" fmla="*/ 685800 h 877639"/>
              <a:gd name="T66" fmla="*/ 3187375 w 7822874"/>
              <a:gd name="T67" fmla="*/ 698500 h 877639"/>
              <a:gd name="T68" fmla="*/ 3149275 w 7822874"/>
              <a:gd name="T69" fmla="*/ 711200 h 877639"/>
              <a:gd name="T70" fmla="*/ 3098475 w 7822874"/>
              <a:gd name="T71" fmla="*/ 723900 h 877639"/>
              <a:gd name="T72" fmla="*/ 3022275 w 7822874"/>
              <a:gd name="T73" fmla="*/ 736600 h 877639"/>
              <a:gd name="T74" fmla="*/ 2984175 w 7822874"/>
              <a:gd name="T75" fmla="*/ 749300 h 877639"/>
              <a:gd name="T76" fmla="*/ 2933375 w 7822874"/>
              <a:gd name="T77" fmla="*/ 762000 h 877639"/>
              <a:gd name="T78" fmla="*/ 2857175 w 7822874"/>
              <a:gd name="T79" fmla="*/ 800100 h 877639"/>
              <a:gd name="T80" fmla="*/ 2742875 w 7822874"/>
              <a:gd name="T81" fmla="*/ 825500 h 877639"/>
              <a:gd name="T82" fmla="*/ 2666675 w 7822874"/>
              <a:gd name="T83" fmla="*/ 850900 h 877639"/>
              <a:gd name="T84" fmla="*/ 2438075 w 7822874"/>
              <a:gd name="T85" fmla="*/ 838200 h 877639"/>
              <a:gd name="T86" fmla="*/ 2323775 w 7822874"/>
              <a:gd name="T87" fmla="*/ 825500 h 877639"/>
              <a:gd name="T88" fmla="*/ 2158675 w 7822874"/>
              <a:gd name="T89" fmla="*/ 812800 h 877639"/>
              <a:gd name="T90" fmla="*/ 2044375 w 7822874"/>
              <a:gd name="T91" fmla="*/ 800100 h 877639"/>
              <a:gd name="T92" fmla="*/ 1790375 w 7822874"/>
              <a:gd name="T93" fmla="*/ 774700 h 877639"/>
              <a:gd name="T94" fmla="*/ 1752275 w 7822874"/>
              <a:gd name="T95" fmla="*/ 762000 h 877639"/>
              <a:gd name="T96" fmla="*/ 1510975 w 7822874"/>
              <a:gd name="T97" fmla="*/ 736600 h 877639"/>
              <a:gd name="T98" fmla="*/ 1396675 w 7822874"/>
              <a:gd name="T99" fmla="*/ 723900 h 877639"/>
              <a:gd name="T100" fmla="*/ 1244275 w 7822874"/>
              <a:gd name="T101" fmla="*/ 711200 h 877639"/>
              <a:gd name="T102" fmla="*/ 926774 w 7822874"/>
              <a:gd name="T103" fmla="*/ 723900 h 877639"/>
              <a:gd name="T104" fmla="*/ 850574 w 7822874"/>
              <a:gd name="T105" fmla="*/ 749300 h 877639"/>
              <a:gd name="T106" fmla="*/ 723574 w 7822874"/>
              <a:gd name="T107" fmla="*/ 774700 h 877639"/>
              <a:gd name="T108" fmla="*/ 685474 w 7822874"/>
              <a:gd name="T109" fmla="*/ 787400 h 877639"/>
              <a:gd name="T110" fmla="*/ 507674 w 7822874"/>
              <a:gd name="T111" fmla="*/ 812800 h 877639"/>
              <a:gd name="T112" fmla="*/ 456874 w 7822874"/>
              <a:gd name="T113" fmla="*/ 825500 h 877639"/>
              <a:gd name="T114" fmla="*/ 202874 w 7822874"/>
              <a:gd name="T115" fmla="*/ 838200 h 877639"/>
              <a:gd name="T116" fmla="*/ 139374 w 7822874"/>
              <a:gd name="T117" fmla="*/ 850900 h 877639"/>
              <a:gd name="T118" fmla="*/ 63174 w 7822874"/>
              <a:gd name="T119" fmla="*/ 863600 h 877639"/>
              <a:gd name="T120" fmla="*/ 12374 w 7822874"/>
              <a:gd name="T121" fmla="*/ 876300 h 877639"/>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7822874"/>
              <a:gd name="T184" fmla="*/ 0 h 877639"/>
              <a:gd name="T185" fmla="*/ 7822874 w 7822874"/>
              <a:gd name="T186" fmla="*/ 877639 h 877639"/>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7822874" h="877639">
                <a:moveTo>
                  <a:pt x="7822874" y="0"/>
                </a:moveTo>
                <a:cubicBezTo>
                  <a:pt x="7739317" y="10445"/>
                  <a:pt x="7700501" y="11158"/>
                  <a:pt x="7619674" y="38100"/>
                </a:cubicBezTo>
                <a:cubicBezTo>
                  <a:pt x="7594274" y="46567"/>
                  <a:pt x="7565751" y="48648"/>
                  <a:pt x="7543474" y="63500"/>
                </a:cubicBezTo>
                <a:lnTo>
                  <a:pt x="7467274" y="114300"/>
                </a:lnTo>
                <a:cubicBezTo>
                  <a:pt x="7454574" y="122767"/>
                  <a:pt x="7443982" y="135998"/>
                  <a:pt x="7429174" y="139700"/>
                </a:cubicBezTo>
                <a:cubicBezTo>
                  <a:pt x="7412241" y="143933"/>
                  <a:pt x="7395157" y="147605"/>
                  <a:pt x="7378374" y="152400"/>
                </a:cubicBezTo>
                <a:cubicBezTo>
                  <a:pt x="7365502" y="156078"/>
                  <a:pt x="7353261" y="161853"/>
                  <a:pt x="7340274" y="165100"/>
                </a:cubicBezTo>
                <a:cubicBezTo>
                  <a:pt x="7319333" y="170335"/>
                  <a:pt x="7297941" y="173567"/>
                  <a:pt x="7276774" y="177800"/>
                </a:cubicBezTo>
                <a:cubicBezTo>
                  <a:pt x="7259841" y="186267"/>
                  <a:pt x="7243552" y="196169"/>
                  <a:pt x="7225974" y="203200"/>
                </a:cubicBezTo>
                <a:cubicBezTo>
                  <a:pt x="7129221" y="241901"/>
                  <a:pt x="7096997" y="238872"/>
                  <a:pt x="6971974" y="241300"/>
                </a:cubicBezTo>
                <a:lnTo>
                  <a:pt x="5841674" y="254000"/>
                </a:lnTo>
                <a:cubicBezTo>
                  <a:pt x="5811602" y="257759"/>
                  <a:pt x="5700496" y="270245"/>
                  <a:pt x="5663874" y="279400"/>
                </a:cubicBezTo>
                <a:cubicBezTo>
                  <a:pt x="5637899" y="285894"/>
                  <a:pt x="5613649" y="298306"/>
                  <a:pt x="5587674" y="304800"/>
                </a:cubicBezTo>
                <a:cubicBezTo>
                  <a:pt x="5570741" y="309033"/>
                  <a:pt x="5553657" y="312705"/>
                  <a:pt x="5536874" y="317500"/>
                </a:cubicBezTo>
                <a:cubicBezTo>
                  <a:pt x="5371265" y="364817"/>
                  <a:pt x="5638785" y="288808"/>
                  <a:pt x="5460674" y="355600"/>
                </a:cubicBezTo>
                <a:cubicBezTo>
                  <a:pt x="5440463" y="363179"/>
                  <a:pt x="5418115" y="363065"/>
                  <a:pt x="5397174" y="368300"/>
                </a:cubicBezTo>
                <a:cubicBezTo>
                  <a:pt x="5384187" y="371547"/>
                  <a:pt x="5372061" y="377753"/>
                  <a:pt x="5359074" y="381000"/>
                </a:cubicBezTo>
                <a:cubicBezTo>
                  <a:pt x="5338133" y="386235"/>
                  <a:pt x="5316607" y="388846"/>
                  <a:pt x="5295574" y="393700"/>
                </a:cubicBezTo>
                <a:cubicBezTo>
                  <a:pt x="5261559" y="401550"/>
                  <a:pt x="5228408" y="413361"/>
                  <a:pt x="5193974" y="419100"/>
                </a:cubicBezTo>
                <a:cubicBezTo>
                  <a:pt x="5168574" y="423333"/>
                  <a:pt x="5143024" y="426750"/>
                  <a:pt x="5117774" y="431800"/>
                </a:cubicBezTo>
                <a:cubicBezTo>
                  <a:pt x="5100658" y="435223"/>
                  <a:pt x="5084398" y="443475"/>
                  <a:pt x="5066974" y="444500"/>
                </a:cubicBezTo>
                <a:cubicBezTo>
                  <a:pt x="4940123" y="451962"/>
                  <a:pt x="4812974" y="452967"/>
                  <a:pt x="4685974" y="457200"/>
                </a:cubicBezTo>
                <a:cubicBezTo>
                  <a:pt x="4547078" y="491924"/>
                  <a:pt x="4681043" y="461919"/>
                  <a:pt x="4381174" y="482600"/>
                </a:cubicBezTo>
                <a:cubicBezTo>
                  <a:pt x="4342930" y="485237"/>
                  <a:pt x="4304974" y="491067"/>
                  <a:pt x="4266874" y="495300"/>
                </a:cubicBezTo>
                <a:cubicBezTo>
                  <a:pt x="4171222" y="559068"/>
                  <a:pt x="4292788" y="484194"/>
                  <a:pt x="4177974" y="533400"/>
                </a:cubicBezTo>
                <a:cubicBezTo>
                  <a:pt x="4163945" y="539413"/>
                  <a:pt x="4153822" y="552601"/>
                  <a:pt x="4139874" y="558800"/>
                </a:cubicBezTo>
                <a:cubicBezTo>
                  <a:pt x="4115408" y="569674"/>
                  <a:pt x="4089074" y="575733"/>
                  <a:pt x="4063674" y="584200"/>
                </a:cubicBezTo>
                <a:lnTo>
                  <a:pt x="3987474" y="609600"/>
                </a:lnTo>
                <a:cubicBezTo>
                  <a:pt x="3974774" y="613833"/>
                  <a:pt x="3962361" y="619053"/>
                  <a:pt x="3949374" y="622300"/>
                </a:cubicBezTo>
                <a:cubicBezTo>
                  <a:pt x="3932441" y="626533"/>
                  <a:pt x="3915357" y="630205"/>
                  <a:pt x="3898574" y="635000"/>
                </a:cubicBezTo>
                <a:cubicBezTo>
                  <a:pt x="3885702" y="638678"/>
                  <a:pt x="3873835" y="646865"/>
                  <a:pt x="3860474" y="647700"/>
                </a:cubicBezTo>
                <a:cubicBezTo>
                  <a:pt x="3737874" y="655363"/>
                  <a:pt x="3614941" y="656167"/>
                  <a:pt x="3492174" y="660400"/>
                </a:cubicBezTo>
                <a:cubicBezTo>
                  <a:pt x="3320718" y="688976"/>
                  <a:pt x="3530666" y="656123"/>
                  <a:pt x="3263574" y="685800"/>
                </a:cubicBezTo>
                <a:cubicBezTo>
                  <a:pt x="3237981" y="688644"/>
                  <a:pt x="3212511" y="692914"/>
                  <a:pt x="3187374" y="698500"/>
                </a:cubicBezTo>
                <a:cubicBezTo>
                  <a:pt x="3174306" y="701404"/>
                  <a:pt x="3162146" y="707522"/>
                  <a:pt x="3149274" y="711200"/>
                </a:cubicBezTo>
                <a:cubicBezTo>
                  <a:pt x="3132491" y="715995"/>
                  <a:pt x="3115590" y="720477"/>
                  <a:pt x="3098474" y="723900"/>
                </a:cubicBezTo>
                <a:cubicBezTo>
                  <a:pt x="3073224" y="728950"/>
                  <a:pt x="3047411" y="731014"/>
                  <a:pt x="3022274" y="736600"/>
                </a:cubicBezTo>
                <a:cubicBezTo>
                  <a:pt x="3009206" y="739504"/>
                  <a:pt x="2997046" y="745622"/>
                  <a:pt x="2984174" y="749300"/>
                </a:cubicBezTo>
                <a:cubicBezTo>
                  <a:pt x="2967391" y="754095"/>
                  <a:pt x="2950157" y="757205"/>
                  <a:pt x="2933374" y="762000"/>
                </a:cubicBezTo>
                <a:cubicBezTo>
                  <a:pt x="2858890" y="783281"/>
                  <a:pt x="2931387" y="762994"/>
                  <a:pt x="2857174" y="800100"/>
                </a:cubicBezTo>
                <a:cubicBezTo>
                  <a:pt x="2820838" y="818268"/>
                  <a:pt x="2781896" y="815745"/>
                  <a:pt x="2742874" y="825500"/>
                </a:cubicBezTo>
                <a:cubicBezTo>
                  <a:pt x="2716899" y="831994"/>
                  <a:pt x="2666674" y="850900"/>
                  <a:pt x="2666674" y="850900"/>
                </a:cubicBezTo>
                <a:lnTo>
                  <a:pt x="2438074" y="838200"/>
                </a:lnTo>
                <a:cubicBezTo>
                  <a:pt x="2399844" y="835368"/>
                  <a:pt x="2361951" y="828971"/>
                  <a:pt x="2323774" y="825500"/>
                </a:cubicBezTo>
                <a:cubicBezTo>
                  <a:pt x="2268805" y="820503"/>
                  <a:pt x="2213643" y="817797"/>
                  <a:pt x="2158674" y="812800"/>
                </a:cubicBezTo>
                <a:cubicBezTo>
                  <a:pt x="2120497" y="809329"/>
                  <a:pt x="2082518" y="803914"/>
                  <a:pt x="2044374" y="800100"/>
                </a:cubicBezTo>
                <a:cubicBezTo>
                  <a:pt x="1720961" y="767759"/>
                  <a:pt x="2070462" y="805821"/>
                  <a:pt x="1790374" y="774700"/>
                </a:cubicBezTo>
                <a:cubicBezTo>
                  <a:pt x="1777674" y="770467"/>
                  <a:pt x="1765342" y="764904"/>
                  <a:pt x="1752274" y="762000"/>
                </a:cubicBezTo>
                <a:cubicBezTo>
                  <a:pt x="1667422" y="743144"/>
                  <a:pt x="1603590" y="745020"/>
                  <a:pt x="1510974" y="736600"/>
                </a:cubicBezTo>
                <a:cubicBezTo>
                  <a:pt x="1472797" y="733129"/>
                  <a:pt x="1434836" y="727534"/>
                  <a:pt x="1396674" y="723900"/>
                </a:cubicBezTo>
                <a:cubicBezTo>
                  <a:pt x="1345928" y="719067"/>
                  <a:pt x="1295074" y="715433"/>
                  <a:pt x="1244274" y="711200"/>
                </a:cubicBezTo>
                <a:cubicBezTo>
                  <a:pt x="1138441" y="715433"/>
                  <a:pt x="1032199" y="713698"/>
                  <a:pt x="926774" y="723900"/>
                </a:cubicBezTo>
                <a:cubicBezTo>
                  <a:pt x="900125" y="726479"/>
                  <a:pt x="876828" y="744049"/>
                  <a:pt x="850574" y="749300"/>
                </a:cubicBezTo>
                <a:cubicBezTo>
                  <a:pt x="808241" y="757767"/>
                  <a:pt x="764530" y="761048"/>
                  <a:pt x="723574" y="774700"/>
                </a:cubicBezTo>
                <a:cubicBezTo>
                  <a:pt x="710874" y="778933"/>
                  <a:pt x="698657" y="785074"/>
                  <a:pt x="685474" y="787400"/>
                </a:cubicBezTo>
                <a:cubicBezTo>
                  <a:pt x="626517" y="797804"/>
                  <a:pt x="565755" y="798280"/>
                  <a:pt x="507674" y="812800"/>
                </a:cubicBezTo>
                <a:cubicBezTo>
                  <a:pt x="490741" y="817033"/>
                  <a:pt x="474268" y="824050"/>
                  <a:pt x="456874" y="825500"/>
                </a:cubicBezTo>
                <a:cubicBezTo>
                  <a:pt x="372394" y="832540"/>
                  <a:pt x="287541" y="833967"/>
                  <a:pt x="202874" y="838200"/>
                </a:cubicBezTo>
                <a:lnTo>
                  <a:pt x="139374" y="850900"/>
                </a:lnTo>
                <a:cubicBezTo>
                  <a:pt x="114039" y="855506"/>
                  <a:pt x="88311" y="858014"/>
                  <a:pt x="63174" y="863600"/>
                </a:cubicBezTo>
                <a:cubicBezTo>
                  <a:pt x="0" y="877639"/>
                  <a:pt x="45120" y="876300"/>
                  <a:pt x="12374" y="876300"/>
                </a:cubicBezTo>
              </a:path>
            </a:pathLst>
          </a:custGeom>
          <a:noFill/>
          <a:ln w="63500" algn="ctr">
            <a:solidFill>
              <a:srgbClr val="FF0000"/>
            </a:solidFill>
            <a:round/>
            <a:headEnd/>
            <a:tailEnd/>
          </a:ln>
        </p:spPr>
        <p:txBody>
          <a:bodyPr/>
          <a:lstStyle/>
          <a:p>
            <a:endParaRPr lang="en-US"/>
          </a:p>
        </p:txBody>
      </p:sp>
      <p:sp>
        <p:nvSpPr>
          <p:cNvPr id="4" name="TextBox 3"/>
          <p:cNvSpPr txBox="1"/>
          <p:nvPr/>
        </p:nvSpPr>
        <p:spPr>
          <a:xfrm rot="21106204">
            <a:off x="2343150" y="2370138"/>
            <a:ext cx="4419600" cy="585787"/>
          </a:xfrm>
          <a:prstGeom prst="rect">
            <a:avLst/>
          </a:prstGeom>
          <a:noFill/>
        </p:spPr>
        <p:txBody>
          <a:bodyPr>
            <a:spAutoFit/>
          </a:bodyPr>
          <a:lstStyle/>
          <a:p>
            <a:pPr algn="ctr">
              <a:defRPr/>
            </a:pPr>
            <a:r>
              <a:rPr lang="en-US" dirty="0">
                <a:solidFill>
                  <a:schemeClr val="bg1"/>
                </a:solidFill>
                <a:effectLst>
                  <a:outerShdw blurRad="38100" dist="38100" dir="2700000" algn="tl">
                    <a:srgbClr val="000000">
                      <a:alpha val="43137"/>
                    </a:srgbClr>
                  </a:outerShdw>
                </a:effectLst>
              </a:rPr>
              <a:t>Detachment fault</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3490" name="Picture 2"/>
          <p:cNvPicPr>
            <a:picLocks noChangeAspect="1" noChangeArrowheads="1"/>
          </p:cNvPicPr>
          <p:nvPr/>
        </p:nvPicPr>
        <p:blipFill>
          <a:blip r:embed="rId3"/>
          <a:srcRect/>
          <a:stretch>
            <a:fillRect/>
          </a:stretch>
        </p:blipFill>
        <p:spPr bwMode="auto">
          <a:xfrm>
            <a:off x="3032125" y="0"/>
            <a:ext cx="6111875" cy="6096000"/>
          </a:xfrm>
          <a:prstGeom prst="rect">
            <a:avLst/>
          </a:prstGeom>
          <a:noFill/>
          <a:ln w="9525">
            <a:noFill/>
            <a:miter lim="800000"/>
            <a:headEnd/>
            <a:tailEnd/>
          </a:ln>
        </p:spPr>
      </p:pic>
      <p:pic>
        <p:nvPicPr>
          <p:cNvPr id="63491" name="Picture 3"/>
          <p:cNvPicPr>
            <a:picLocks noChangeAspect="1" noChangeArrowheads="1"/>
          </p:cNvPicPr>
          <p:nvPr/>
        </p:nvPicPr>
        <p:blipFill>
          <a:blip r:embed="rId4"/>
          <a:srcRect/>
          <a:stretch>
            <a:fillRect/>
          </a:stretch>
        </p:blipFill>
        <p:spPr bwMode="auto">
          <a:xfrm>
            <a:off x="895350" y="6057900"/>
            <a:ext cx="7353300" cy="800100"/>
          </a:xfrm>
          <a:prstGeom prst="rect">
            <a:avLst/>
          </a:prstGeom>
          <a:noFill/>
          <a:ln w="9525">
            <a:noFill/>
            <a:miter lim="800000"/>
            <a:headEnd/>
            <a:tailEnd/>
          </a:ln>
        </p:spPr>
      </p:pic>
      <p:sp>
        <p:nvSpPr>
          <p:cNvPr id="4" name="TextBox 3"/>
          <p:cNvSpPr txBox="1"/>
          <p:nvPr/>
        </p:nvSpPr>
        <p:spPr>
          <a:xfrm>
            <a:off x="0" y="457200"/>
            <a:ext cx="3124200" cy="461963"/>
          </a:xfrm>
          <a:prstGeom prst="rect">
            <a:avLst/>
          </a:prstGeom>
          <a:noFill/>
        </p:spPr>
        <p:txBody>
          <a:bodyPr>
            <a:spAutoFit/>
          </a:bodyPr>
          <a:lstStyle/>
          <a:p>
            <a:pPr algn="ctr">
              <a:defRPr/>
            </a:pPr>
            <a:r>
              <a:rPr lang="en-US" sz="2400" dirty="0">
                <a:solidFill>
                  <a:schemeClr val="tx1"/>
                </a:solidFill>
                <a:effectLst>
                  <a:outerShdw blurRad="38100" dist="38100" dir="2700000" algn="tl">
                    <a:srgbClr val="000000">
                      <a:alpha val="43137"/>
                    </a:srgbClr>
                  </a:outerShdw>
                </a:effectLst>
              </a:rPr>
              <a:t>Funeral Mountains</a:t>
            </a:r>
          </a:p>
        </p:txBody>
      </p:sp>
      <p:sp>
        <p:nvSpPr>
          <p:cNvPr id="5" name="TextBox 4"/>
          <p:cNvSpPr txBox="1"/>
          <p:nvPr/>
        </p:nvSpPr>
        <p:spPr>
          <a:xfrm>
            <a:off x="1219200" y="1905000"/>
            <a:ext cx="3124200" cy="461963"/>
          </a:xfrm>
          <a:prstGeom prst="rect">
            <a:avLst/>
          </a:prstGeom>
          <a:noFill/>
        </p:spPr>
        <p:txBody>
          <a:bodyPr>
            <a:spAutoFit/>
          </a:bodyPr>
          <a:lstStyle/>
          <a:p>
            <a:pPr algn="ctr">
              <a:defRPr/>
            </a:pPr>
            <a:r>
              <a:rPr lang="en-US" sz="2400" dirty="0">
                <a:solidFill>
                  <a:schemeClr val="tx1"/>
                </a:solidFill>
                <a:effectLst>
                  <a:outerShdw blurRad="38100" dist="38100" dir="2700000" algn="tl">
                    <a:srgbClr val="000000">
                      <a:alpha val="43137"/>
                    </a:srgbClr>
                  </a:outerShdw>
                </a:effectLst>
              </a:rPr>
              <a:t>Black Mountains</a:t>
            </a:r>
          </a:p>
        </p:txBody>
      </p:sp>
      <p:sp>
        <p:nvSpPr>
          <p:cNvPr id="6" name="TextBox 5"/>
          <p:cNvSpPr txBox="1"/>
          <p:nvPr/>
        </p:nvSpPr>
        <p:spPr>
          <a:xfrm>
            <a:off x="0" y="2590800"/>
            <a:ext cx="3124200" cy="461963"/>
          </a:xfrm>
          <a:prstGeom prst="rect">
            <a:avLst/>
          </a:prstGeom>
          <a:noFill/>
        </p:spPr>
        <p:txBody>
          <a:bodyPr>
            <a:spAutoFit/>
          </a:bodyPr>
          <a:lstStyle/>
          <a:p>
            <a:pPr algn="ctr">
              <a:defRPr/>
            </a:pPr>
            <a:r>
              <a:rPr lang="en-US" sz="2400" u="sng" dirty="0">
                <a:solidFill>
                  <a:srgbClr val="7030A0"/>
                </a:solidFill>
                <a:effectLst>
                  <a:outerShdw blurRad="38100" dist="38100" dir="2700000" algn="tl">
                    <a:srgbClr val="000000">
                      <a:alpha val="43137"/>
                    </a:srgbClr>
                  </a:outerShdw>
                </a:effectLst>
              </a:rPr>
              <a:t>“TURTLEBACKS”</a:t>
            </a:r>
          </a:p>
        </p:txBody>
      </p:sp>
      <p:sp>
        <p:nvSpPr>
          <p:cNvPr id="7" name="TextBox 6"/>
          <p:cNvSpPr txBox="1"/>
          <p:nvPr/>
        </p:nvSpPr>
        <p:spPr>
          <a:xfrm>
            <a:off x="0" y="3271838"/>
            <a:ext cx="3124200" cy="461962"/>
          </a:xfrm>
          <a:prstGeom prst="rect">
            <a:avLst/>
          </a:prstGeom>
          <a:noFill/>
        </p:spPr>
        <p:txBody>
          <a:bodyPr>
            <a:spAutoFit/>
          </a:bodyPr>
          <a:lstStyle/>
          <a:p>
            <a:pPr algn="ctr">
              <a:defRPr/>
            </a:pPr>
            <a:r>
              <a:rPr lang="en-US" sz="2400" dirty="0">
                <a:solidFill>
                  <a:srgbClr val="7030A0"/>
                </a:solidFill>
                <a:effectLst>
                  <a:outerShdw blurRad="38100" dist="38100" dir="2700000" algn="tl">
                    <a:srgbClr val="000000">
                      <a:alpha val="43137"/>
                    </a:srgbClr>
                  </a:outerShdw>
                </a:effectLst>
              </a:rPr>
              <a:t>Badwater</a:t>
            </a:r>
          </a:p>
        </p:txBody>
      </p:sp>
      <p:sp>
        <p:nvSpPr>
          <p:cNvPr id="8" name="TextBox 7"/>
          <p:cNvSpPr txBox="1"/>
          <p:nvPr/>
        </p:nvSpPr>
        <p:spPr>
          <a:xfrm>
            <a:off x="0" y="4038600"/>
            <a:ext cx="3124200" cy="461963"/>
          </a:xfrm>
          <a:prstGeom prst="rect">
            <a:avLst/>
          </a:prstGeom>
          <a:noFill/>
        </p:spPr>
        <p:txBody>
          <a:bodyPr>
            <a:spAutoFit/>
          </a:bodyPr>
          <a:lstStyle/>
          <a:p>
            <a:pPr algn="ctr">
              <a:defRPr/>
            </a:pPr>
            <a:r>
              <a:rPr lang="en-US" sz="2400" dirty="0">
                <a:solidFill>
                  <a:schemeClr val="accent6"/>
                </a:solidFill>
                <a:effectLst>
                  <a:outerShdw blurRad="38100" dist="38100" dir="2700000" algn="tl">
                    <a:srgbClr val="000000">
                      <a:alpha val="43137"/>
                    </a:srgbClr>
                  </a:outerShdw>
                </a:effectLst>
              </a:rPr>
              <a:t>Copper Canyon</a:t>
            </a:r>
          </a:p>
        </p:txBody>
      </p:sp>
      <p:sp>
        <p:nvSpPr>
          <p:cNvPr id="9" name="TextBox 8"/>
          <p:cNvSpPr txBox="1"/>
          <p:nvPr/>
        </p:nvSpPr>
        <p:spPr>
          <a:xfrm>
            <a:off x="0" y="4953000"/>
            <a:ext cx="3124200" cy="461963"/>
          </a:xfrm>
          <a:prstGeom prst="rect">
            <a:avLst/>
          </a:prstGeom>
          <a:noFill/>
        </p:spPr>
        <p:txBody>
          <a:bodyPr>
            <a:spAutoFit/>
          </a:bodyPr>
          <a:lstStyle/>
          <a:p>
            <a:pPr algn="ctr">
              <a:defRPr/>
            </a:pPr>
            <a:r>
              <a:rPr lang="en-US" sz="2400" dirty="0">
                <a:solidFill>
                  <a:schemeClr val="accent6"/>
                </a:solidFill>
                <a:effectLst>
                  <a:outerShdw blurRad="38100" dist="38100" dir="2700000" algn="tl">
                    <a:srgbClr val="000000">
                      <a:alpha val="43137"/>
                    </a:srgbClr>
                  </a:outerShdw>
                </a:effectLst>
              </a:rPr>
              <a:t>Mormon Point</a:t>
            </a:r>
          </a:p>
        </p:txBody>
      </p:sp>
      <p:cxnSp>
        <p:nvCxnSpPr>
          <p:cNvPr id="11" name="Straight Arrow Connector 10"/>
          <p:cNvCxnSpPr>
            <a:stCxn id="4" idx="3"/>
          </p:cNvCxnSpPr>
          <p:nvPr/>
        </p:nvCxnSpPr>
        <p:spPr bwMode="auto">
          <a:xfrm>
            <a:off x="3124200" y="687388"/>
            <a:ext cx="3276600" cy="150812"/>
          </a:xfrm>
          <a:prstGeom prst="straightConnector1">
            <a:avLst/>
          </a:prstGeom>
          <a:solidFill>
            <a:schemeClr val="accent1"/>
          </a:solidFill>
          <a:ln w="57150" cap="flat" cmpd="sng" algn="ctr">
            <a:solidFill>
              <a:schemeClr val="tx1"/>
            </a:solidFill>
            <a:prstDash val="solid"/>
            <a:round/>
            <a:headEnd type="none" w="med" len="med"/>
            <a:tailEnd type="stealth" w="lg" len="med"/>
          </a:ln>
          <a:effectLst>
            <a:outerShdw blurRad="50800" dist="38100" dir="2700000" algn="tl" rotWithShape="0">
              <a:prstClr val="black">
                <a:alpha val="40000"/>
              </a:prstClr>
            </a:outerShdw>
          </a:effectLst>
        </p:spPr>
      </p:cxnSp>
      <p:cxnSp>
        <p:nvCxnSpPr>
          <p:cNvPr id="14" name="Straight Arrow Connector 13"/>
          <p:cNvCxnSpPr/>
          <p:nvPr/>
        </p:nvCxnSpPr>
        <p:spPr bwMode="auto">
          <a:xfrm>
            <a:off x="4114800" y="2209800"/>
            <a:ext cx="2438400" cy="304800"/>
          </a:xfrm>
          <a:prstGeom prst="straightConnector1">
            <a:avLst/>
          </a:prstGeom>
          <a:solidFill>
            <a:schemeClr val="accent1"/>
          </a:solidFill>
          <a:ln w="57150" cap="flat" cmpd="sng" algn="ctr">
            <a:solidFill>
              <a:schemeClr val="tx1"/>
            </a:solidFill>
            <a:prstDash val="solid"/>
            <a:round/>
            <a:headEnd type="none" w="med" len="med"/>
            <a:tailEnd type="stealth" w="lg" len="med"/>
          </a:ln>
          <a:effectLst>
            <a:outerShdw blurRad="50800" dist="38100" dir="2700000" algn="tl" rotWithShape="0">
              <a:prstClr val="black">
                <a:alpha val="40000"/>
              </a:prstClr>
            </a:outerShdw>
          </a:effectLst>
        </p:spPr>
      </p:cxnSp>
      <p:cxnSp>
        <p:nvCxnSpPr>
          <p:cNvPr id="16" name="Straight Arrow Connector 15"/>
          <p:cNvCxnSpPr/>
          <p:nvPr/>
        </p:nvCxnSpPr>
        <p:spPr bwMode="auto">
          <a:xfrm rot="5400000">
            <a:off x="3810001" y="2514600"/>
            <a:ext cx="609600" cy="3175"/>
          </a:xfrm>
          <a:prstGeom prst="straightConnector1">
            <a:avLst/>
          </a:prstGeom>
          <a:solidFill>
            <a:schemeClr val="accent1"/>
          </a:solidFill>
          <a:ln w="57150" cap="flat" cmpd="sng" algn="ctr">
            <a:solidFill>
              <a:schemeClr val="tx1"/>
            </a:solidFill>
            <a:prstDash val="solid"/>
            <a:round/>
            <a:headEnd type="none" w="med" len="med"/>
            <a:tailEnd type="stealth" w="lg" len="med"/>
          </a:ln>
          <a:effectLst>
            <a:outerShdw blurRad="50800" dist="38100" dir="2700000" algn="tl" rotWithShape="0">
              <a:prstClr val="black">
                <a:alpha val="40000"/>
              </a:prstClr>
            </a:outerShdw>
          </a:effectLst>
        </p:spPr>
      </p:cxnSp>
      <p:cxnSp>
        <p:nvCxnSpPr>
          <p:cNvPr id="19" name="Straight Arrow Connector 18"/>
          <p:cNvCxnSpPr/>
          <p:nvPr/>
        </p:nvCxnSpPr>
        <p:spPr bwMode="auto">
          <a:xfrm flipV="1">
            <a:off x="2362200" y="3200400"/>
            <a:ext cx="990600" cy="228600"/>
          </a:xfrm>
          <a:prstGeom prst="straightConnector1">
            <a:avLst/>
          </a:prstGeom>
          <a:solidFill>
            <a:schemeClr val="accent1"/>
          </a:solidFill>
          <a:ln w="57150" cap="flat" cmpd="sng" algn="ctr">
            <a:solidFill>
              <a:srgbClr val="7030A0"/>
            </a:solidFill>
            <a:prstDash val="solid"/>
            <a:round/>
            <a:headEnd type="none" w="med" len="med"/>
            <a:tailEnd type="stealth" w="lg" len="med"/>
          </a:ln>
          <a:effectLst>
            <a:outerShdw blurRad="50800" dist="38100" dir="2700000" algn="tl" rotWithShape="0">
              <a:prstClr val="black">
                <a:alpha val="40000"/>
              </a:prstClr>
            </a:outerShdw>
          </a:effectLst>
        </p:spPr>
      </p:cxnSp>
      <p:cxnSp>
        <p:nvCxnSpPr>
          <p:cNvPr id="22" name="Straight Arrow Connector 21"/>
          <p:cNvCxnSpPr/>
          <p:nvPr/>
        </p:nvCxnSpPr>
        <p:spPr bwMode="auto">
          <a:xfrm>
            <a:off x="2743200" y="4267200"/>
            <a:ext cx="762000" cy="76200"/>
          </a:xfrm>
          <a:prstGeom prst="straightConnector1">
            <a:avLst/>
          </a:prstGeom>
          <a:solidFill>
            <a:schemeClr val="accent1"/>
          </a:solidFill>
          <a:ln w="57150" cap="flat" cmpd="sng" algn="ctr">
            <a:solidFill>
              <a:srgbClr val="7030A0"/>
            </a:solidFill>
            <a:prstDash val="solid"/>
            <a:round/>
            <a:headEnd type="none" w="med" len="med"/>
            <a:tailEnd type="stealth" w="lg" len="med"/>
          </a:ln>
          <a:effectLst>
            <a:outerShdw blurRad="50800" dist="38100" dir="2700000" algn="tl" rotWithShape="0">
              <a:prstClr val="black">
                <a:alpha val="40000"/>
              </a:prstClr>
            </a:outerShdw>
          </a:effectLst>
        </p:spPr>
      </p:cxnSp>
      <p:cxnSp>
        <p:nvCxnSpPr>
          <p:cNvPr id="23" name="Straight Arrow Connector 22"/>
          <p:cNvCxnSpPr/>
          <p:nvPr/>
        </p:nvCxnSpPr>
        <p:spPr bwMode="auto">
          <a:xfrm flipV="1">
            <a:off x="2667000" y="5105400"/>
            <a:ext cx="838200" cy="76200"/>
          </a:xfrm>
          <a:prstGeom prst="straightConnector1">
            <a:avLst/>
          </a:prstGeom>
          <a:solidFill>
            <a:schemeClr val="accent1"/>
          </a:solidFill>
          <a:ln w="57150" cap="flat" cmpd="sng" algn="ctr">
            <a:solidFill>
              <a:srgbClr val="7030A0"/>
            </a:solidFill>
            <a:prstDash val="solid"/>
            <a:round/>
            <a:headEnd type="none" w="med" len="med"/>
            <a:tailEnd type="stealth" w="lg" len="med"/>
          </a:ln>
          <a:effectLst>
            <a:outerShdw blurRad="50800" dist="38100" dir="2700000" algn="tl" rotWithShape="0">
              <a:prstClr val="black">
                <a:alpha val="40000"/>
              </a:prstClr>
            </a:outerShdw>
          </a:effectLst>
        </p:spPr>
      </p:cxn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4514" name="Picture 2" descr="BW turtleback"/>
          <p:cNvPicPr>
            <a:picLocks noChangeAspect="1" noChangeArrowheads="1"/>
          </p:cNvPicPr>
          <p:nvPr/>
        </p:nvPicPr>
        <p:blipFill>
          <a:blip r:embed="rId3"/>
          <a:srcRect/>
          <a:stretch>
            <a:fillRect/>
          </a:stretch>
        </p:blipFill>
        <p:spPr bwMode="auto">
          <a:xfrm>
            <a:off x="0" y="304800"/>
            <a:ext cx="9144000" cy="6210300"/>
          </a:xfrm>
          <a:prstGeom prst="rect">
            <a:avLst/>
          </a:prstGeom>
          <a:noFill/>
          <a:ln w="9525">
            <a:noFill/>
            <a:miter lim="800000"/>
            <a:headEnd/>
            <a:tailEnd/>
          </a:ln>
        </p:spPr>
      </p:pic>
      <p:sp>
        <p:nvSpPr>
          <p:cNvPr id="64515" name="Freeform 5"/>
          <p:cNvSpPr>
            <a:spLocks noChangeArrowheads="1"/>
          </p:cNvSpPr>
          <p:nvPr/>
        </p:nvSpPr>
        <p:spPr bwMode="auto">
          <a:xfrm>
            <a:off x="4800600" y="3200400"/>
            <a:ext cx="4038600" cy="1625600"/>
          </a:xfrm>
          <a:custGeom>
            <a:avLst/>
            <a:gdLst>
              <a:gd name="T0" fmla="*/ 4038600 w 3962400"/>
              <a:gd name="T1" fmla="*/ 0 h 1473200"/>
              <a:gd name="T2" fmla="*/ 2394683 w 3962400"/>
              <a:gd name="T3" fmla="*/ 518510 h 1473200"/>
              <a:gd name="T4" fmla="*/ 0 w 3962400"/>
              <a:gd name="T5" fmla="*/ 1625600 h 1473200"/>
              <a:gd name="T6" fmla="*/ 0 60000 65536"/>
              <a:gd name="T7" fmla="*/ 0 60000 65536"/>
              <a:gd name="T8" fmla="*/ 0 60000 65536"/>
              <a:gd name="T9" fmla="*/ 0 w 3962400"/>
              <a:gd name="T10" fmla="*/ 0 h 1473200"/>
              <a:gd name="T11" fmla="*/ 3962400 w 3962400"/>
              <a:gd name="T12" fmla="*/ 1473200 h 1473200"/>
            </a:gdLst>
            <a:ahLst/>
            <a:cxnLst>
              <a:cxn ang="T6">
                <a:pos x="T0" y="T1"/>
              </a:cxn>
              <a:cxn ang="T7">
                <a:pos x="T2" y="T3"/>
              </a:cxn>
              <a:cxn ang="T8">
                <a:pos x="T4" y="T5"/>
              </a:cxn>
            </a:cxnLst>
            <a:rect l="T9" t="T10" r="T11" b="T12"/>
            <a:pathLst>
              <a:path w="3962400" h="1473200">
                <a:moveTo>
                  <a:pt x="3962400" y="0"/>
                </a:moveTo>
                <a:cubicBezTo>
                  <a:pt x="3486150" y="112183"/>
                  <a:pt x="3009900" y="224367"/>
                  <a:pt x="2349500" y="469900"/>
                </a:cubicBezTo>
                <a:cubicBezTo>
                  <a:pt x="1689100" y="715433"/>
                  <a:pt x="844550" y="1094316"/>
                  <a:pt x="0" y="1473200"/>
                </a:cubicBezTo>
              </a:path>
            </a:pathLst>
          </a:custGeom>
          <a:noFill/>
          <a:ln w="50800" algn="ctr">
            <a:solidFill>
              <a:srgbClr val="FF0000"/>
            </a:solidFill>
            <a:round/>
            <a:headEnd/>
            <a:tailEnd type="stealth" w="lg" len="med"/>
          </a:ln>
        </p:spPr>
        <p:txBody>
          <a:bodyPr/>
          <a:lstStyle/>
          <a:p>
            <a:endParaRPr lang="en-US"/>
          </a:p>
        </p:txBody>
      </p:sp>
      <p:sp>
        <p:nvSpPr>
          <p:cNvPr id="64516" name="Freeform 6"/>
          <p:cNvSpPr>
            <a:spLocks noChangeArrowheads="1"/>
          </p:cNvSpPr>
          <p:nvPr/>
        </p:nvSpPr>
        <p:spPr bwMode="auto">
          <a:xfrm rot="-3568637" flipH="1" flipV="1">
            <a:off x="7254081" y="3139282"/>
            <a:ext cx="754063" cy="946150"/>
          </a:xfrm>
          <a:custGeom>
            <a:avLst/>
            <a:gdLst>
              <a:gd name="T0" fmla="*/ 753219 w 2505988"/>
              <a:gd name="T1" fmla="*/ 0 h 884303"/>
              <a:gd name="T2" fmla="*/ 175715 w 2505988"/>
              <a:gd name="T3" fmla="*/ 389335 h 884303"/>
              <a:gd name="T4" fmla="*/ 0 w 2505988"/>
              <a:gd name="T5" fmla="*/ 944971 h 884303"/>
              <a:gd name="T6" fmla="*/ 0 60000 65536"/>
              <a:gd name="T7" fmla="*/ 0 60000 65536"/>
              <a:gd name="T8" fmla="*/ 0 60000 65536"/>
              <a:gd name="T9" fmla="*/ 0 w 2505988"/>
              <a:gd name="T10" fmla="*/ 0 h 884303"/>
              <a:gd name="T11" fmla="*/ 2505988 w 2505988"/>
              <a:gd name="T12" fmla="*/ 884303 h 884303"/>
            </a:gdLst>
            <a:ahLst/>
            <a:cxnLst>
              <a:cxn ang="T6">
                <a:pos x="T0" y="T1"/>
              </a:cxn>
              <a:cxn ang="T7">
                <a:pos x="T2" y="T3"/>
              </a:cxn>
              <a:cxn ang="T8">
                <a:pos x="T4" y="T5"/>
              </a:cxn>
            </a:cxnLst>
            <a:rect l="T9" t="T10" r="T11" b="T12"/>
            <a:pathLst>
              <a:path w="2505988" h="884303">
                <a:moveTo>
                  <a:pt x="2505988" y="0"/>
                </a:moveTo>
                <a:cubicBezTo>
                  <a:pt x="2108182" y="39953"/>
                  <a:pt x="1147740" y="224301"/>
                  <a:pt x="584610" y="364339"/>
                </a:cubicBezTo>
                <a:cubicBezTo>
                  <a:pt x="65253" y="610545"/>
                  <a:pt x="239419" y="544027"/>
                  <a:pt x="0" y="884303"/>
                </a:cubicBezTo>
              </a:path>
            </a:pathLst>
          </a:custGeom>
          <a:noFill/>
          <a:ln w="50800" algn="ctr">
            <a:solidFill>
              <a:srgbClr val="FF0000"/>
            </a:solidFill>
            <a:round/>
            <a:headEnd type="stealth" w="lg" len="sm"/>
            <a:tailEnd type="stealth" w="lg" len="sm"/>
          </a:ln>
        </p:spPr>
        <p:txBody>
          <a:bodyPr/>
          <a:lstStyle/>
          <a:p>
            <a:endParaRPr lang="en-US"/>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2" descr="copper canyon turtleback"/>
          <p:cNvPicPr>
            <a:picLocks noChangeAspect="1" noChangeArrowheads="1"/>
          </p:cNvPicPr>
          <p:nvPr/>
        </p:nvPicPr>
        <p:blipFill>
          <a:blip r:embed="rId3"/>
          <a:srcRect/>
          <a:stretch>
            <a:fillRect/>
          </a:stretch>
        </p:blipFill>
        <p:spPr bwMode="auto">
          <a:xfrm>
            <a:off x="0" y="152400"/>
            <a:ext cx="9144000" cy="6553200"/>
          </a:xfrm>
          <a:prstGeom prst="rect">
            <a:avLst/>
          </a:prstGeom>
          <a:noFill/>
          <a:ln w="9525">
            <a:noFill/>
            <a:miter lim="800000"/>
            <a:headEnd/>
            <a:tailEnd/>
          </a:ln>
        </p:spPr>
      </p:pic>
      <p:sp>
        <p:nvSpPr>
          <p:cNvPr id="65539" name="Freeform 2"/>
          <p:cNvSpPr>
            <a:spLocks noChangeArrowheads="1"/>
          </p:cNvSpPr>
          <p:nvPr/>
        </p:nvSpPr>
        <p:spPr bwMode="auto">
          <a:xfrm>
            <a:off x="5029200" y="381000"/>
            <a:ext cx="3962400" cy="5486400"/>
          </a:xfrm>
          <a:custGeom>
            <a:avLst/>
            <a:gdLst>
              <a:gd name="T0" fmla="*/ 3962400 w 3962400"/>
              <a:gd name="T1" fmla="*/ 0 h 1473200"/>
              <a:gd name="T2" fmla="*/ 2349500 w 3962400"/>
              <a:gd name="T3" fmla="*/ 1749972 h 1473200"/>
              <a:gd name="T4" fmla="*/ 0 w 3962400"/>
              <a:gd name="T5" fmla="*/ 5486400 h 1473200"/>
              <a:gd name="T6" fmla="*/ 0 60000 65536"/>
              <a:gd name="T7" fmla="*/ 0 60000 65536"/>
              <a:gd name="T8" fmla="*/ 0 60000 65536"/>
              <a:gd name="T9" fmla="*/ 0 w 3962400"/>
              <a:gd name="T10" fmla="*/ 0 h 1473200"/>
              <a:gd name="T11" fmla="*/ 3962400 w 3962400"/>
              <a:gd name="T12" fmla="*/ 1473200 h 1473200"/>
            </a:gdLst>
            <a:ahLst/>
            <a:cxnLst>
              <a:cxn ang="T6">
                <a:pos x="T0" y="T1"/>
              </a:cxn>
              <a:cxn ang="T7">
                <a:pos x="T2" y="T3"/>
              </a:cxn>
              <a:cxn ang="T8">
                <a:pos x="T4" y="T5"/>
              </a:cxn>
            </a:cxnLst>
            <a:rect l="T9" t="T10" r="T11" b="T12"/>
            <a:pathLst>
              <a:path w="3962400" h="1473200">
                <a:moveTo>
                  <a:pt x="3962400" y="0"/>
                </a:moveTo>
                <a:cubicBezTo>
                  <a:pt x="3486150" y="112183"/>
                  <a:pt x="3009900" y="224367"/>
                  <a:pt x="2349500" y="469900"/>
                </a:cubicBezTo>
                <a:cubicBezTo>
                  <a:pt x="1689100" y="715433"/>
                  <a:pt x="844550" y="1094316"/>
                  <a:pt x="0" y="1473200"/>
                </a:cubicBezTo>
              </a:path>
            </a:pathLst>
          </a:custGeom>
          <a:noFill/>
          <a:ln w="50800" algn="ctr">
            <a:solidFill>
              <a:srgbClr val="FF0000"/>
            </a:solidFill>
            <a:round/>
            <a:headEnd/>
            <a:tailEnd type="stealth" w="lg" len="med"/>
          </a:ln>
        </p:spPr>
        <p:txBody>
          <a:bodyPr/>
          <a:lstStyle/>
          <a:p>
            <a:endParaRPr lang="en-US"/>
          </a:p>
        </p:txBody>
      </p:sp>
      <p:sp>
        <p:nvSpPr>
          <p:cNvPr id="65540" name="Freeform 3"/>
          <p:cNvSpPr>
            <a:spLocks noChangeArrowheads="1"/>
          </p:cNvSpPr>
          <p:nvPr/>
        </p:nvSpPr>
        <p:spPr bwMode="auto">
          <a:xfrm rot="-5088949" flipH="1" flipV="1">
            <a:off x="5964237" y="1582738"/>
            <a:ext cx="1319213" cy="3170238"/>
          </a:xfrm>
          <a:custGeom>
            <a:avLst/>
            <a:gdLst>
              <a:gd name="T0" fmla="*/ 1319473 w 2505988"/>
              <a:gd name="T1" fmla="*/ 0 h 884303"/>
              <a:gd name="T2" fmla="*/ 307814 w 2505988"/>
              <a:gd name="T3" fmla="*/ 1306448 h 884303"/>
              <a:gd name="T4" fmla="*/ 0 w 2505988"/>
              <a:gd name="T5" fmla="*/ 3170937 h 884303"/>
              <a:gd name="T6" fmla="*/ 0 60000 65536"/>
              <a:gd name="T7" fmla="*/ 0 60000 65536"/>
              <a:gd name="T8" fmla="*/ 0 60000 65536"/>
              <a:gd name="T9" fmla="*/ 0 w 2505988"/>
              <a:gd name="T10" fmla="*/ 0 h 884303"/>
              <a:gd name="T11" fmla="*/ 2505988 w 2505988"/>
              <a:gd name="T12" fmla="*/ 884303 h 884303"/>
            </a:gdLst>
            <a:ahLst/>
            <a:cxnLst>
              <a:cxn ang="T6">
                <a:pos x="T0" y="T1"/>
              </a:cxn>
              <a:cxn ang="T7">
                <a:pos x="T2" y="T3"/>
              </a:cxn>
              <a:cxn ang="T8">
                <a:pos x="T4" y="T5"/>
              </a:cxn>
            </a:cxnLst>
            <a:rect l="T9" t="T10" r="T11" b="T12"/>
            <a:pathLst>
              <a:path w="2505988" h="884303">
                <a:moveTo>
                  <a:pt x="2505988" y="0"/>
                </a:moveTo>
                <a:cubicBezTo>
                  <a:pt x="2108182" y="39953"/>
                  <a:pt x="1147740" y="224301"/>
                  <a:pt x="584610" y="364339"/>
                </a:cubicBezTo>
                <a:cubicBezTo>
                  <a:pt x="65253" y="610545"/>
                  <a:pt x="239419" y="544027"/>
                  <a:pt x="0" y="884303"/>
                </a:cubicBezTo>
              </a:path>
            </a:pathLst>
          </a:custGeom>
          <a:noFill/>
          <a:ln w="50800" algn="ctr">
            <a:solidFill>
              <a:srgbClr val="FF0000"/>
            </a:solidFill>
            <a:round/>
            <a:headEnd type="stealth" w="lg" len="sm"/>
            <a:tailEnd type="stealth" w="lg" len="sm"/>
          </a:ln>
        </p:spPr>
        <p:txBody>
          <a:bodyPr/>
          <a:lstStyle/>
          <a:p>
            <a:endParaRPr lang="en-US"/>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 descr="Turtleback_from_Mormon_Point_b"/>
          <p:cNvPicPr>
            <a:picLocks noChangeAspect="1" noChangeArrowheads="1"/>
          </p:cNvPicPr>
          <p:nvPr/>
        </p:nvPicPr>
        <p:blipFill>
          <a:blip r:embed="rId3"/>
          <a:srcRect/>
          <a:stretch>
            <a:fillRect/>
          </a:stretch>
        </p:blipFill>
        <p:spPr bwMode="auto">
          <a:xfrm>
            <a:off x="0" y="0"/>
            <a:ext cx="9144000" cy="6856413"/>
          </a:xfrm>
          <a:prstGeom prst="rect">
            <a:avLst/>
          </a:prstGeom>
          <a:noFill/>
          <a:ln w="9525">
            <a:noFill/>
            <a:miter lim="800000"/>
            <a:headEnd/>
            <a:tailEnd/>
          </a:ln>
        </p:spPr>
      </p:pic>
      <p:sp>
        <p:nvSpPr>
          <p:cNvPr id="66563" name="Freeform 5"/>
          <p:cNvSpPr>
            <a:spLocks noChangeArrowheads="1"/>
          </p:cNvSpPr>
          <p:nvPr/>
        </p:nvSpPr>
        <p:spPr bwMode="auto">
          <a:xfrm>
            <a:off x="0" y="1638300"/>
            <a:ext cx="9118600" cy="1562100"/>
          </a:xfrm>
          <a:custGeom>
            <a:avLst/>
            <a:gdLst>
              <a:gd name="T0" fmla="*/ 9118599 w 3951393"/>
              <a:gd name="T1" fmla="*/ 253999 h 838905"/>
              <a:gd name="T2" fmla="*/ 6692901 w 3951393"/>
              <a:gd name="T3" fmla="*/ 0 h 838905"/>
              <a:gd name="T4" fmla="*/ 3530602 w 3951393"/>
              <a:gd name="T5" fmla="*/ 393699 h 838905"/>
              <a:gd name="T6" fmla="*/ 0 w 3951393"/>
              <a:gd name="T7" fmla="*/ 1562098 h 838905"/>
              <a:gd name="T8" fmla="*/ 0 60000 65536"/>
              <a:gd name="T9" fmla="*/ 0 60000 65536"/>
              <a:gd name="T10" fmla="*/ 0 60000 65536"/>
              <a:gd name="T11" fmla="*/ 0 60000 65536"/>
              <a:gd name="T12" fmla="*/ 0 w 3951393"/>
              <a:gd name="T13" fmla="*/ 0 h 838905"/>
              <a:gd name="T14" fmla="*/ 3951393 w 3951393"/>
              <a:gd name="T15" fmla="*/ 838905 h 838905"/>
            </a:gdLst>
            <a:ahLst/>
            <a:cxnLst>
              <a:cxn ang="T8">
                <a:pos x="T0" y="T1"/>
              </a:cxn>
              <a:cxn ang="T9">
                <a:pos x="T2" y="T3"/>
              </a:cxn>
              <a:cxn ang="T10">
                <a:pos x="T4" y="T5"/>
              </a:cxn>
              <a:cxn ang="T11">
                <a:pos x="T6" y="T7"/>
              </a:cxn>
            </a:cxnLst>
            <a:rect l="T12" t="T13" r="T14" b="T15"/>
            <a:pathLst>
              <a:path w="3951393" h="838905">
                <a:moveTo>
                  <a:pt x="3951393" y="136407"/>
                </a:moveTo>
                <a:cubicBezTo>
                  <a:pt x="3496451" y="43196"/>
                  <a:pt x="3338690" y="4547"/>
                  <a:pt x="2900257" y="0"/>
                </a:cubicBezTo>
                <a:cubicBezTo>
                  <a:pt x="2546210" y="19324"/>
                  <a:pt x="1897733" y="71614"/>
                  <a:pt x="1529927" y="211431"/>
                </a:cubicBezTo>
                <a:cubicBezTo>
                  <a:pt x="849348" y="427409"/>
                  <a:pt x="509976" y="629747"/>
                  <a:pt x="0" y="838905"/>
                </a:cubicBezTo>
              </a:path>
            </a:pathLst>
          </a:custGeom>
          <a:noFill/>
          <a:ln w="50800" algn="ctr">
            <a:solidFill>
              <a:srgbClr val="FF0000"/>
            </a:solidFill>
            <a:round/>
            <a:headEnd type="stealth" w="lg" len="sm"/>
            <a:tailEnd type="stealth" w="lg" len="med"/>
          </a:ln>
        </p:spPr>
        <p:txBody>
          <a:bodyPr/>
          <a:lstStyle/>
          <a:p>
            <a:endParaRPr lang="en-US"/>
          </a:p>
        </p:txBody>
      </p:sp>
      <p:sp>
        <p:nvSpPr>
          <p:cNvPr id="66564" name="Freeform 6"/>
          <p:cNvSpPr>
            <a:spLocks noChangeArrowheads="1"/>
          </p:cNvSpPr>
          <p:nvPr/>
        </p:nvSpPr>
        <p:spPr bwMode="auto">
          <a:xfrm rot="10800000" flipV="1">
            <a:off x="6248400" y="1654175"/>
            <a:ext cx="685800" cy="1317625"/>
          </a:xfrm>
          <a:custGeom>
            <a:avLst/>
            <a:gdLst>
              <a:gd name="T0" fmla="*/ 685800 w 1921378"/>
              <a:gd name="T1" fmla="*/ 0 h 364339"/>
              <a:gd name="T2" fmla="*/ 0 w 1921378"/>
              <a:gd name="T3" fmla="*/ 1317202 h 364339"/>
              <a:gd name="T4" fmla="*/ 0 60000 65536"/>
              <a:gd name="T5" fmla="*/ 0 60000 65536"/>
              <a:gd name="T6" fmla="*/ 0 w 1921378"/>
              <a:gd name="T7" fmla="*/ 0 h 364339"/>
              <a:gd name="T8" fmla="*/ 1921378 w 1921378"/>
              <a:gd name="T9" fmla="*/ 364339 h 364339"/>
            </a:gdLst>
            <a:ahLst/>
            <a:cxnLst>
              <a:cxn ang="T4">
                <a:pos x="T0" y="T1"/>
              </a:cxn>
              <a:cxn ang="T5">
                <a:pos x="T2" y="T3"/>
              </a:cxn>
            </a:cxnLst>
            <a:rect l="T6" t="T7" r="T8" b="T9"/>
            <a:pathLst>
              <a:path w="1921378" h="364339">
                <a:moveTo>
                  <a:pt x="1921378" y="0"/>
                </a:moveTo>
                <a:cubicBezTo>
                  <a:pt x="423401" y="57517"/>
                  <a:pt x="343095" y="210250"/>
                  <a:pt x="0" y="364339"/>
                </a:cubicBezTo>
              </a:path>
            </a:pathLst>
          </a:custGeom>
          <a:noFill/>
          <a:ln w="50800" algn="ctr">
            <a:solidFill>
              <a:srgbClr val="FF0000"/>
            </a:solidFill>
            <a:round/>
            <a:headEnd type="none" w="lg" len="sm"/>
            <a:tailEnd type="stealth" w="lg" len="sm"/>
          </a:ln>
        </p:spPr>
        <p:txBody>
          <a:bodyPr/>
          <a:lstStyle/>
          <a:p>
            <a:endParaRPr lang="en-US"/>
          </a:p>
        </p:txBody>
      </p:sp>
      <p:pic>
        <p:nvPicPr>
          <p:cNvPr id="66565" name="Picture 5" descr="C:\Documents and Settings\Gary Jacobson\Desktop\turtle.tif"/>
          <p:cNvPicPr>
            <a:picLocks noChangeAspect="1" noChangeArrowheads="1"/>
          </p:cNvPicPr>
          <p:nvPr/>
        </p:nvPicPr>
        <p:blipFill>
          <a:blip r:embed="rId4" cstate="print"/>
          <a:srcRect/>
          <a:stretch>
            <a:fillRect/>
          </a:stretch>
        </p:blipFill>
        <p:spPr bwMode="auto">
          <a:xfrm>
            <a:off x="388938" y="3962400"/>
            <a:ext cx="3954462" cy="2590800"/>
          </a:xfrm>
          <a:prstGeom prst="rect">
            <a:avLst/>
          </a:prstGeom>
          <a:noFill/>
          <a:ln w="9525">
            <a:noFill/>
            <a:miter lim="800000"/>
            <a:headEnd/>
            <a:tailEnd/>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descr="Death Valley 3 DKH"/>
          <p:cNvPicPr>
            <a:picLocks noChangeAspect="1" noChangeArrowheads="1"/>
          </p:cNvPicPr>
          <p:nvPr/>
        </p:nvPicPr>
        <p:blipFill>
          <a:blip r:embed="rId3"/>
          <a:srcRect/>
          <a:stretch>
            <a:fillRect/>
          </a:stretch>
        </p:blipFill>
        <p:spPr bwMode="auto">
          <a:xfrm>
            <a:off x="0" y="0"/>
            <a:ext cx="9144000" cy="6053138"/>
          </a:xfrm>
          <a:prstGeom prst="rect">
            <a:avLst/>
          </a:prstGeom>
          <a:noFill/>
          <a:ln w="9525">
            <a:noFill/>
            <a:miter lim="800000"/>
            <a:headEnd/>
            <a:tailEnd/>
          </a:ln>
        </p:spPr>
      </p:pic>
      <p:sp>
        <p:nvSpPr>
          <p:cNvPr id="67587" name="Freeform 2"/>
          <p:cNvSpPr>
            <a:spLocks noChangeArrowheads="1"/>
          </p:cNvSpPr>
          <p:nvPr/>
        </p:nvSpPr>
        <p:spPr bwMode="auto">
          <a:xfrm>
            <a:off x="1219200" y="457200"/>
            <a:ext cx="7924800" cy="2971800"/>
          </a:xfrm>
          <a:custGeom>
            <a:avLst/>
            <a:gdLst>
              <a:gd name="T0" fmla="*/ 7924800 w 3962400"/>
              <a:gd name="T1" fmla="*/ 0 h 1473200"/>
              <a:gd name="T2" fmla="*/ 4699001 w 3962400"/>
              <a:gd name="T3" fmla="*/ 947902 h 1473200"/>
              <a:gd name="T4" fmla="*/ 0 w 3962400"/>
              <a:gd name="T5" fmla="*/ 2971800 h 1473200"/>
              <a:gd name="T6" fmla="*/ 0 60000 65536"/>
              <a:gd name="T7" fmla="*/ 0 60000 65536"/>
              <a:gd name="T8" fmla="*/ 0 60000 65536"/>
              <a:gd name="T9" fmla="*/ 0 w 3962400"/>
              <a:gd name="T10" fmla="*/ 0 h 1473200"/>
              <a:gd name="T11" fmla="*/ 3962400 w 3962400"/>
              <a:gd name="T12" fmla="*/ 1473200 h 1473200"/>
            </a:gdLst>
            <a:ahLst/>
            <a:cxnLst>
              <a:cxn ang="T6">
                <a:pos x="T0" y="T1"/>
              </a:cxn>
              <a:cxn ang="T7">
                <a:pos x="T2" y="T3"/>
              </a:cxn>
              <a:cxn ang="T8">
                <a:pos x="T4" y="T5"/>
              </a:cxn>
            </a:cxnLst>
            <a:rect l="T9" t="T10" r="T11" b="T12"/>
            <a:pathLst>
              <a:path w="3962400" h="1473200">
                <a:moveTo>
                  <a:pt x="3962400" y="0"/>
                </a:moveTo>
                <a:cubicBezTo>
                  <a:pt x="3486150" y="112183"/>
                  <a:pt x="3009900" y="224367"/>
                  <a:pt x="2349500" y="469900"/>
                </a:cubicBezTo>
                <a:cubicBezTo>
                  <a:pt x="1689100" y="715433"/>
                  <a:pt x="844550" y="1094316"/>
                  <a:pt x="0" y="1473200"/>
                </a:cubicBezTo>
              </a:path>
            </a:pathLst>
          </a:custGeom>
          <a:noFill/>
          <a:ln w="50800" algn="ctr">
            <a:solidFill>
              <a:srgbClr val="FF0000"/>
            </a:solidFill>
            <a:round/>
            <a:headEnd/>
            <a:tailEnd type="stealth" w="lg" len="med"/>
          </a:ln>
        </p:spPr>
        <p:txBody>
          <a:bodyPr/>
          <a:lstStyle/>
          <a:p>
            <a:endParaRPr lang="en-US"/>
          </a:p>
        </p:txBody>
      </p:sp>
      <p:sp>
        <p:nvSpPr>
          <p:cNvPr id="67588" name="Freeform 3"/>
          <p:cNvSpPr>
            <a:spLocks noChangeArrowheads="1"/>
          </p:cNvSpPr>
          <p:nvPr/>
        </p:nvSpPr>
        <p:spPr bwMode="auto">
          <a:xfrm rot="10800000" flipV="1">
            <a:off x="6553200" y="1196975"/>
            <a:ext cx="887413" cy="1317625"/>
          </a:xfrm>
          <a:custGeom>
            <a:avLst/>
            <a:gdLst>
              <a:gd name="T0" fmla="*/ 887189 w 1921378"/>
              <a:gd name="T1" fmla="*/ 0 h 364339"/>
              <a:gd name="T2" fmla="*/ 0 w 1921378"/>
              <a:gd name="T3" fmla="*/ 1317202 h 364339"/>
              <a:gd name="T4" fmla="*/ 0 60000 65536"/>
              <a:gd name="T5" fmla="*/ 0 60000 65536"/>
              <a:gd name="T6" fmla="*/ 0 w 1921378"/>
              <a:gd name="T7" fmla="*/ 0 h 364339"/>
              <a:gd name="T8" fmla="*/ 1921378 w 1921378"/>
              <a:gd name="T9" fmla="*/ 364339 h 364339"/>
            </a:gdLst>
            <a:ahLst/>
            <a:cxnLst>
              <a:cxn ang="T4">
                <a:pos x="T0" y="T1"/>
              </a:cxn>
              <a:cxn ang="T5">
                <a:pos x="T2" y="T3"/>
              </a:cxn>
            </a:cxnLst>
            <a:rect l="T6" t="T7" r="T8" b="T9"/>
            <a:pathLst>
              <a:path w="1921378" h="364339">
                <a:moveTo>
                  <a:pt x="1921378" y="0"/>
                </a:moveTo>
                <a:cubicBezTo>
                  <a:pt x="423401" y="57517"/>
                  <a:pt x="343095" y="210250"/>
                  <a:pt x="0" y="364339"/>
                </a:cubicBezTo>
              </a:path>
            </a:pathLst>
          </a:custGeom>
          <a:noFill/>
          <a:ln w="50800" algn="ctr">
            <a:solidFill>
              <a:srgbClr val="FF0000"/>
            </a:solidFill>
            <a:round/>
            <a:headEnd type="none" w="lg" len="sm"/>
            <a:tailEnd type="stealth" w="lg" len="sm"/>
          </a:ln>
        </p:spPr>
        <p:txBody>
          <a:bodyPr/>
          <a:lstStyle/>
          <a:p>
            <a:endParaRPr lang="en-US"/>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Badwater_fan2"/>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3"/>
          <p:cNvPicPr>
            <a:picLocks noChangeAspect="1" noChangeArrowheads="1"/>
          </p:cNvPicPr>
          <p:nvPr/>
        </p:nvPicPr>
        <p:blipFill>
          <a:blip r:embed="rId3"/>
          <a:srcRect/>
          <a:stretch>
            <a:fillRect/>
          </a:stretch>
        </p:blipFill>
        <p:spPr bwMode="auto">
          <a:xfrm>
            <a:off x="0" y="0"/>
            <a:ext cx="9137650" cy="6858000"/>
          </a:xfrm>
          <a:prstGeom prst="rect">
            <a:avLst/>
          </a:prstGeom>
          <a:noFill/>
          <a:ln w="9525">
            <a:noFill/>
            <a:miter lim="800000"/>
            <a:headEnd/>
            <a:tailEnd/>
          </a:ln>
        </p:spPr>
      </p:pic>
      <p:sp>
        <p:nvSpPr>
          <p:cNvPr id="68611" name="Right Arrow 2"/>
          <p:cNvSpPr>
            <a:spLocks noChangeArrowheads="1"/>
          </p:cNvSpPr>
          <p:nvPr/>
        </p:nvSpPr>
        <p:spPr bwMode="auto">
          <a:xfrm rot="-1870889">
            <a:off x="3875088" y="2620963"/>
            <a:ext cx="838200" cy="487362"/>
          </a:xfrm>
          <a:prstGeom prst="rightArrow">
            <a:avLst>
              <a:gd name="adj1" fmla="val 50000"/>
              <a:gd name="adj2" fmla="val 50075"/>
            </a:avLst>
          </a:prstGeom>
          <a:solidFill>
            <a:schemeClr val="accent1"/>
          </a:solidFill>
          <a:ln w="9525" algn="ctr">
            <a:solidFill>
              <a:schemeClr val="tx1"/>
            </a:solidFill>
            <a:round/>
            <a:headEnd/>
            <a:tailEnd/>
          </a:ln>
        </p:spPr>
        <p:txBody>
          <a:bodyPr/>
          <a:lstStyle/>
          <a:p>
            <a:endParaRPr lang="en-US"/>
          </a:p>
        </p:txBody>
      </p:sp>
      <p:sp>
        <p:nvSpPr>
          <p:cNvPr id="68612" name="Right Arrow 3"/>
          <p:cNvSpPr>
            <a:spLocks noChangeArrowheads="1"/>
          </p:cNvSpPr>
          <p:nvPr/>
        </p:nvSpPr>
        <p:spPr bwMode="auto">
          <a:xfrm rot="8988788">
            <a:off x="3265488" y="2098675"/>
            <a:ext cx="838200" cy="487363"/>
          </a:xfrm>
          <a:prstGeom prst="rightArrow">
            <a:avLst>
              <a:gd name="adj1" fmla="val 50000"/>
              <a:gd name="adj2" fmla="val 50075"/>
            </a:avLst>
          </a:prstGeom>
          <a:solidFill>
            <a:schemeClr val="accent1"/>
          </a:solidFill>
          <a:ln w="9525" algn="ctr">
            <a:solidFill>
              <a:schemeClr val="tx1"/>
            </a:solidFill>
            <a:round/>
            <a:headEnd/>
            <a:tailEnd/>
          </a:ln>
        </p:spPr>
        <p:txBody>
          <a:bodyPr/>
          <a:lstStyle/>
          <a:p>
            <a:endParaRPr lang="en-US"/>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2"/>
          <p:cNvPicPr>
            <a:picLocks noChangeAspect="1" noChangeArrowheads="1"/>
          </p:cNvPicPr>
          <p:nvPr/>
        </p:nvPicPr>
        <p:blipFill>
          <a:blip r:embed="rId3"/>
          <a:srcRect/>
          <a:stretch>
            <a:fillRect/>
          </a:stretch>
        </p:blipFill>
        <p:spPr bwMode="auto">
          <a:xfrm>
            <a:off x="34925" y="457200"/>
            <a:ext cx="9074150" cy="5943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2" descr="fault_gouge"/>
          <p:cNvPicPr>
            <a:picLocks noChangeAspect="1" noChangeArrowheads="1"/>
          </p:cNvPicPr>
          <p:nvPr/>
        </p:nvPicPr>
        <p:blipFill>
          <a:blip r:embed="rId3"/>
          <a:srcRect/>
          <a:stretch>
            <a:fillRect/>
          </a:stretch>
        </p:blipFill>
        <p:spPr bwMode="auto">
          <a:xfrm>
            <a:off x="2057400" y="0"/>
            <a:ext cx="5141913" cy="6858000"/>
          </a:xfrm>
          <a:prstGeom prst="rect">
            <a:avLst/>
          </a:prstGeom>
          <a:noFill/>
          <a:ln w="9525">
            <a:noFill/>
            <a:miter lim="800000"/>
            <a:headEnd/>
            <a:tailEnd/>
          </a:ln>
        </p:spPr>
      </p:pic>
      <p:sp>
        <p:nvSpPr>
          <p:cNvPr id="3" name="TextBox 2"/>
          <p:cNvSpPr txBox="1"/>
          <p:nvPr/>
        </p:nvSpPr>
        <p:spPr>
          <a:xfrm rot="20367171">
            <a:off x="2895600" y="3057525"/>
            <a:ext cx="3200400" cy="584200"/>
          </a:xfrm>
          <a:prstGeom prst="rect">
            <a:avLst/>
          </a:prstGeom>
          <a:noFill/>
        </p:spPr>
        <p:txBody>
          <a:bodyPr>
            <a:spAutoFit/>
          </a:bodyPr>
          <a:lstStyle/>
          <a:p>
            <a:pPr algn="ctr">
              <a:defRPr/>
            </a:pPr>
            <a:r>
              <a:rPr lang="en-US" dirty="0">
                <a:solidFill>
                  <a:schemeClr val="bg1"/>
                </a:solidFill>
                <a:effectLst>
                  <a:outerShdw blurRad="38100" dist="38100" dir="2700000" algn="tl">
                    <a:srgbClr val="000000">
                      <a:alpha val="43137"/>
                    </a:srgbClr>
                  </a:outerShdw>
                </a:effectLst>
              </a:rPr>
              <a:t>Fault gouge</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2" descr="DV faults aerial"/>
          <p:cNvPicPr>
            <a:picLocks noChangeAspect="1" noChangeArrowheads="1"/>
          </p:cNvPicPr>
          <p:nvPr/>
        </p:nvPicPr>
        <p:blipFill>
          <a:blip r:embed="rId3"/>
          <a:srcRect l="1086"/>
          <a:stretch>
            <a:fillRect/>
          </a:stretch>
        </p:blipFill>
        <p:spPr bwMode="auto">
          <a:xfrm>
            <a:off x="1219200" y="-36513"/>
            <a:ext cx="6934200" cy="6894513"/>
          </a:xfrm>
          <a:prstGeom prst="rect">
            <a:avLst/>
          </a:prstGeom>
          <a:noFill/>
          <a:ln w="9525">
            <a:noFill/>
            <a:miter lim="800000"/>
            <a:headEnd/>
            <a:tailEnd/>
          </a:ln>
        </p:spPr>
      </p:pic>
      <p:sp>
        <p:nvSpPr>
          <p:cNvPr id="4" name="Freeform 3"/>
          <p:cNvSpPr>
            <a:spLocks noChangeArrowheads="1"/>
          </p:cNvSpPr>
          <p:nvPr/>
        </p:nvSpPr>
        <p:spPr bwMode="auto">
          <a:xfrm>
            <a:off x="-152400" y="-2514600"/>
            <a:ext cx="9723438" cy="6172200"/>
          </a:xfrm>
          <a:custGeom>
            <a:avLst/>
            <a:gdLst>
              <a:gd name="T0" fmla="*/ 0 w 7936259"/>
              <a:gd name="T1" fmla="*/ 0 h 3789410"/>
              <a:gd name="T2" fmla="*/ 7936259 w 7936259"/>
              <a:gd name="T3" fmla="*/ 3789410 h 3789410"/>
            </a:gdLst>
            <a:ahLst/>
            <a:cxnLst/>
            <a:rect l="T0" t="T1" r="T2" b="T3"/>
            <a:pathLst>
              <a:path w="7936259" h="3789410">
                <a:moveTo>
                  <a:pt x="39168" y="268824"/>
                </a:moveTo>
                <a:cubicBezTo>
                  <a:pt x="47085" y="276741"/>
                  <a:pt x="63830" y="283438"/>
                  <a:pt x="74794" y="292575"/>
                </a:cubicBezTo>
                <a:cubicBezTo>
                  <a:pt x="166230" y="368772"/>
                  <a:pt x="57593" y="292983"/>
                  <a:pt x="146046" y="351952"/>
                </a:cubicBezTo>
                <a:cubicBezTo>
                  <a:pt x="169399" y="386982"/>
                  <a:pt x="171133" y="394630"/>
                  <a:pt x="205422" y="423204"/>
                </a:cubicBezTo>
                <a:cubicBezTo>
                  <a:pt x="216386" y="432341"/>
                  <a:pt x="230084" y="437817"/>
                  <a:pt x="241048" y="446954"/>
                </a:cubicBezTo>
                <a:cubicBezTo>
                  <a:pt x="253950" y="457705"/>
                  <a:pt x="263772" y="471829"/>
                  <a:pt x="276674" y="482580"/>
                </a:cubicBezTo>
                <a:cubicBezTo>
                  <a:pt x="287638" y="491717"/>
                  <a:pt x="302208" y="496239"/>
                  <a:pt x="312300" y="506331"/>
                </a:cubicBezTo>
                <a:cubicBezTo>
                  <a:pt x="326295" y="520326"/>
                  <a:pt x="336422" y="537727"/>
                  <a:pt x="347926" y="553832"/>
                </a:cubicBezTo>
                <a:cubicBezTo>
                  <a:pt x="374778" y="591424"/>
                  <a:pt x="374038" y="598150"/>
                  <a:pt x="407303" y="636959"/>
                </a:cubicBezTo>
                <a:cubicBezTo>
                  <a:pt x="442321" y="677813"/>
                  <a:pt x="438049" y="667403"/>
                  <a:pt x="478555" y="696336"/>
                </a:cubicBezTo>
                <a:cubicBezTo>
                  <a:pt x="494660" y="707840"/>
                  <a:pt x="509951" y="720458"/>
                  <a:pt x="526056" y="731962"/>
                </a:cubicBezTo>
                <a:cubicBezTo>
                  <a:pt x="537670" y="740258"/>
                  <a:pt x="550718" y="746576"/>
                  <a:pt x="561682" y="755713"/>
                </a:cubicBezTo>
                <a:cubicBezTo>
                  <a:pt x="633896" y="815891"/>
                  <a:pt x="556915" y="771143"/>
                  <a:pt x="644809" y="815089"/>
                </a:cubicBezTo>
                <a:cubicBezTo>
                  <a:pt x="712341" y="882621"/>
                  <a:pt x="647318" y="828220"/>
                  <a:pt x="716061" y="862591"/>
                </a:cubicBezTo>
                <a:cubicBezTo>
                  <a:pt x="808144" y="908633"/>
                  <a:pt x="697766" y="868366"/>
                  <a:pt x="787313" y="898217"/>
                </a:cubicBezTo>
                <a:cubicBezTo>
                  <a:pt x="799188" y="918009"/>
                  <a:pt x="807740" y="940223"/>
                  <a:pt x="822939" y="957593"/>
                </a:cubicBezTo>
                <a:cubicBezTo>
                  <a:pt x="833246" y="969372"/>
                  <a:pt x="889027" y="1005610"/>
                  <a:pt x="906066" y="1016970"/>
                </a:cubicBezTo>
                <a:cubicBezTo>
                  <a:pt x="930078" y="1064993"/>
                  <a:pt x="924177" y="1065709"/>
                  <a:pt x="965443" y="1100097"/>
                </a:cubicBezTo>
                <a:cubicBezTo>
                  <a:pt x="976407" y="1109234"/>
                  <a:pt x="990977" y="1113756"/>
                  <a:pt x="1001069" y="1123848"/>
                </a:cubicBezTo>
                <a:cubicBezTo>
                  <a:pt x="1056844" y="1179623"/>
                  <a:pt x="1014153" y="1161734"/>
                  <a:pt x="1072321" y="1206975"/>
                </a:cubicBezTo>
                <a:cubicBezTo>
                  <a:pt x="1145909" y="1264210"/>
                  <a:pt x="1130536" y="1238212"/>
                  <a:pt x="1191074" y="1290102"/>
                </a:cubicBezTo>
                <a:cubicBezTo>
                  <a:pt x="1203825" y="1301032"/>
                  <a:pt x="1213443" y="1315417"/>
                  <a:pt x="1226700" y="1325728"/>
                </a:cubicBezTo>
                <a:cubicBezTo>
                  <a:pt x="1249232" y="1343253"/>
                  <a:pt x="1274201" y="1357396"/>
                  <a:pt x="1297952" y="1373230"/>
                </a:cubicBezTo>
                <a:cubicBezTo>
                  <a:pt x="1309827" y="1381147"/>
                  <a:pt x="1323486" y="1386888"/>
                  <a:pt x="1333578" y="1396980"/>
                </a:cubicBezTo>
                <a:cubicBezTo>
                  <a:pt x="1345453" y="1408855"/>
                  <a:pt x="1356302" y="1421855"/>
                  <a:pt x="1369204" y="1432606"/>
                </a:cubicBezTo>
                <a:cubicBezTo>
                  <a:pt x="1471376" y="1517750"/>
                  <a:pt x="1323967" y="1377883"/>
                  <a:pt x="1452331" y="1491983"/>
                </a:cubicBezTo>
                <a:cubicBezTo>
                  <a:pt x="1473251" y="1510579"/>
                  <a:pt x="1490045" y="1533634"/>
                  <a:pt x="1511708" y="1551359"/>
                </a:cubicBezTo>
                <a:cubicBezTo>
                  <a:pt x="1533801" y="1569435"/>
                  <a:pt x="1559209" y="1583027"/>
                  <a:pt x="1582960" y="1598861"/>
                </a:cubicBezTo>
                <a:lnTo>
                  <a:pt x="1618586" y="1622611"/>
                </a:lnTo>
                <a:cubicBezTo>
                  <a:pt x="1660969" y="1686184"/>
                  <a:pt x="1632245" y="1648145"/>
                  <a:pt x="1713589" y="1729489"/>
                </a:cubicBezTo>
                <a:lnTo>
                  <a:pt x="1749215" y="1765115"/>
                </a:lnTo>
                <a:cubicBezTo>
                  <a:pt x="1761090" y="1776990"/>
                  <a:pt x="1770868" y="1791425"/>
                  <a:pt x="1784841" y="1800741"/>
                </a:cubicBezTo>
                <a:cubicBezTo>
                  <a:pt x="1796716" y="1808658"/>
                  <a:pt x="1809799" y="1815010"/>
                  <a:pt x="1820466" y="1824492"/>
                </a:cubicBezTo>
                <a:cubicBezTo>
                  <a:pt x="1845570" y="1846807"/>
                  <a:pt x="1863770" y="1877113"/>
                  <a:pt x="1891718" y="1895744"/>
                </a:cubicBezTo>
                <a:cubicBezTo>
                  <a:pt x="1903593" y="1903661"/>
                  <a:pt x="1916380" y="1910357"/>
                  <a:pt x="1927344" y="1919494"/>
                </a:cubicBezTo>
                <a:cubicBezTo>
                  <a:pt x="1940246" y="1930245"/>
                  <a:pt x="1950068" y="1944369"/>
                  <a:pt x="1962970" y="1955120"/>
                </a:cubicBezTo>
                <a:cubicBezTo>
                  <a:pt x="1993665" y="1980699"/>
                  <a:pt x="1998515" y="1978844"/>
                  <a:pt x="2034222" y="1990746"/>
                </a:cubicBezTo>
                <a:cubicBezTo>
                  <a:pt x="2042139" y="2002621"/>
                  <a:pt x="2045207" y="2019989"/>
                  <a:pt x="2057973" y="2026372"/>
                </a:cubicBezTo>
                <a:cubicBezTo>
                  <a:pt x="2079509" y="2037140"/>
                  <a:pt x="2105720" y="2033025"/>
                  <a:pt x="2129225" y="2038248"/>
                </a:cubicBezTo>
                <a:cubicBezTo>
                  <a:pt x="2141445" y="2040963"/>
                  <a:pt x="2152815" y="2046684"/>
                  <a:pt x="2164851" y="2050123"/>
                </a:cubicBezTo>
                <a:cubicBezTo>
                  <a:pt x="2180544" y="2054607"/>
                  <a:pt x="2196518" y="2058040"/>
                  <a:pt x="2212352" y="2061998"/>
                </a:cubicBezTo>
                <a:lnTo>
                  <a:pt x="2283604" y="2109500"/>
                </a:lnTo>
                <a:cubicBezTo>
                  <a:pt x="2295479" y="2117417"/>
                  <a:pt x="2305690" y="2128736"/>
                  <a:pt x="2319230" y="2133250"/>
                </a:cubicBezTo>
                <a:lnTo>
                  <a:pt x="2354856" y="2145126"/>
                </a:lnTo>
                <a:cubicBezTo>
                  <a:pt x="2366731" y="2157001"/>
                  <a:pt x="2375801" y="2172596"/>
                  <a:pt x="2390482" y="2180752"/>
                </a:cubicBezTo>
                <a:cubicBezTo>
                  <a:pt x="2412367" y="2192910"/>
                  <a:pt x="2461734" y="2204502"/>
                  <a:pt x="2461734" y="2204502"/>
                </a:cubicBezTo>
                <a:cubicBezTo>
                  <a:pt x="2494119" y="2236887"/>
                  <a:pt x="2504237" y="2250364"/>
                  <a:pt x="2544861" y="2275754"/>
                </a:cubicBezTo>
                <a:cubicBezTo>
                  <a:pt x="2578403" y="2296718"/>
                  <a:pt x="2593356" y="2299836"/>
                  <a:pt x="2627989" y="2311380"/>
                </a:cubicBezTo>
                <a:cubicBezTo>
                  <a:pt x="2729409" y="2378994"/>
                  <a:pt x="2566128" y="2277540"/>
                  <a:pt x="2746742" y="2347006"/>
                </a:cubicBezTo>
                <a:cubicBezTo>
                  <a:pt x="2773384" y="2357253"/>
                  <a:pt x="2792463" y="2381741"/>
                  <a:pt x="2817994" y="2394507"/>
                </a:cubicBezTo>
                <a:cubicBezTo>
                  <a:pt x="2833828" y="2402424"/>
                  <a:pt x="2850766" y="2408438"/>
                  <a:pt x="2865495" y="2418258"/>
                </a:cubicBezTo>
                <a:cubicBezTo>
                  <a:pt x="2898431" y="2440216"/>
                  <a:pt x="2928830" y="2465759"/>
                  <a:pt x="2960498" y="2489510"/>
                </a:cubicBezTo>
                <a:cubicBezTo>
                  <a:pt x="2971255" y="2497578"/>
                  <a:pt x="3026261" y="2540205"/>
                  <a:pt x="3043625" y="2548887"/>
                </a:cubicBezTo>
                <a:cubicBezTo>
                  <a:pt x="3054821" y="2554485"/>
                  <a:pt x="3067376" y="2556804"/>
                  <a:pt x="3079251" y="2560762"/>
                </a:cubicBezTo>
                <a:cubicBezTo>
                  <a:pt x="3129899" y="2594527"/>
                  <a:pt x="3146885" y="2610106"/>
                  <a:pt x="3198004" y="2632014"/>
                </a:cubicBezTo>
                <a:cubicBezTo>
                  <a:pt x="3209510" y="2636945"/>
                  <a:pt x="3222434" y="2638291"/>
                  <a:pt x="3233630" y="2643889"/>
                </a:cubicBezTo>
                <a:cubicBezTo>
                  <a:pt x="3254275" y="2654211"/>
                  <a:pt x="3272362" y="2669193"/>
                  <a:pt x="3293007" y="2679515"/>
                </a:cubicBezTo>
                <a:cubicBezTo>
                  <a:pt x="3310048" y="2688035"/>
                  <a:pt x="3360908" y="2699460"/>
                  <a:pt x="3376134" y="2703266"/>
                </a:cubicBezTo>
                <a:cubicBezTo>
                  <a:pt x="3398459" y="2718149"/>
                  <a:pt x="3433761" y="2743813"/>
                  <a:pt x="3459261" y="2750767"/>
                </a:cubicBezTo>
                <a:cubicBezTo>
                  <a:pt x="3486265" y="2758132"/>
                  <a:pt x="3514680" y="2758684"/>
                  <a:pt x="3542389" y="2762643"/>
                </a:cubicBezTo>
                <a:cubicBezTo>
                  <a:pt x="3558223" y="2770560"/>
                  <a:pt x="3573315" y="2780177"/>
                  <a:pt x="3589890" y="2786393"/>
                </a:cubicBezTo>
                <a:cubicBezTo>
                  <a:pt x="3605172" y="2792124"/>
                  <a:pt x="3621758" y="2793578"/>
                  <a:pt x="3637391" y="2798268"/>
                </a:cubicBezTo>
                <a:cubicBezTo>
                  <a:pt x="3661371" y="2805462"/>
                  <a:pt x="3684892" y="2814102"/>
                  <a:pt x="3708643" y="2822019"/>
                </a:cubicBezTo>
                <a:lnTo>
                  <a:pt x="3744269" y="2833894"/>
                </a:lnTo>
                <a:cubicBezTo>
                  <a:pt x="3756144" y="2841811"/>
                  <a:pt x="3767129" y="2851262"/>
                  <a:pt x="3779895" y="2857645"/>
                </a:cubicBezTo>
                <a:cubicBezTo>
                  <a:pt x="3808717" y="2872056"/>
                  <a:pt x="3845095" y="2873268"/>
                  <a:pt x="3874898" y="2881396"/>
                </a:cubicBezTo>
                <a:cubicBezTo>
                  <a:pt x="3899051" y="2887983"/>
                  <a:pt x="3921862" y="2899074"/>
                  <a:pt x="3946150" y="2905146"/>
                </a:cubicBezTo>
                <a:cubicBezTo>
                  <a:pt x="3961984" y="2909105"/>
                  <a:pt x="3978018" y="2912332"/>
                  <a:pt x="3993651" y="2917022"/>
                </a:cubicBezTo>
                <a:cubicBezTo>
                  <a:pt x="4017630" y="2924216"/>
                  <a:pt x="4040119" y="2937231"/>
                  <a:pt x="4064903" y="2940772"/>
                </a:cubicBezTo>
                <a:lnTo>
                  <a:pt x="4148030" y="2952648"/>
                </a:lnTo>
                <a:cubicBezTo>
                  <a:pt x="4253526" y="3031771"/>
                  <a:pt x="4139272" y="2955680"/>
                  <a:pt x="4243033" y="3000149"/>
                </a:cubicBezTo>
                <a:cubicBezTo>
                  <a:pt x="4256151" y="3005771"/>
                  <a:pt x="4265484" y="3018411"/>
                  <a:pt x="4278659" y="3023900"/>
                </a:cubicBezTo>
                <a:cubicBezTo>
                  <a:pt x="4313323" y="3038344"/>
                  <a:pt x="4351948" y="3042732"/>
                  <a:pt x="4385537" y="3059526"/>
                </a:cubicBezTo>
                <a:cubicBezTo>
                  <a:pt x="4451091" y="3092303"/>
                  <a:pt x="4415679" y="3079804"/>
                  <a:pt x="4492415" y="3095152"/>
                </a:cubicBezTo>
                <a:cubicBezTo>
                  <a:pt x="4504290" y="3103069"/>
                  <a:pt x="4515276" y="3112519"/>
                  <a:pt x="4528041" y="3118902"/>
                </a:cubicBezTo>
                <a:cubicBezTo>
                  <a:pt x="4557279" y="3133521"/>
                  <a:pt x="4607543" y="3138091"/>
                  <a:pt x="4634918" y="3142653"/>
                </a:cubicBezTo>
                <a:cubicBezTo>
                  <a:pt x="4654710" y="3150570"/>
                  <a:pt x="4674072" y="3159663"/>
                  <a:pt x="4694295" y="3166404"/>
                </a:cubicBezTo>
                <a:cubicBezTo>
                  <a:pt x="4735670" y="3180196"/>
                  <a:pt x="4769197" y="3181384"/>
                  <a:pt x="4813048" y="3190154"/>
                </a:cubicBezTo>
                <a:cubicBezTo>
                  <a:pt x="4829052" y="3193355"/>
                  <a:pt x="4844716" y="3198071"/>
                  <a:pt x="4860550" y="3202030"/>
                </a:cubicBezTo>
                <a:cubicBezTo>
                  <a:pt x="4936454" y="3252631"/>
                  <a:pt x="4879890" y="3223219"/>
                  <a:pt x="5038679" y="3237655"/>
                </a:cubicBezTo>
                <a:lnTo>
                  <a:pt x="5157433" y="3249531"/>
                </a:lnTo>
                <a:cubicBezTo>
                  <a:pt x="5273524" y="3288227"/>
                  <a:pt x="5147218" y="3249668"/>
                  <a:pt x="5430565" y="3273281"/>
                </a:cubicBezTo>
                <a:cubicBezTo>
                  <a:pt x="5477084" y="3277158"/>
                  <a:pt x="5491205" y="3296297"/>
                  <a:pt x="5537443" y="3308907"/>
                </a:cubicBezTo>
                <a:cubicBezTo>
                  <a:pt x="5560673" y="3315242"/>
                  <a:pt x="5585336" y="3314943"/>
                  <a:pt x="5608695" y="3320783"/>
                </a:cubicBezTo>
                <a:cubicBezTo>
                  <a:pt x="5736904" y="3352835"/>
                  <a:pt x="5629155" y="3331424"/>
                  <a:pt x="5727448" y="3368284"/>
                </a:cubicBezTo>
                <a:cubicBezTo>
                  <a:pt x="5742730" y="3374015"/>
                  <a:pt x="5759116" y="3376201"/>
                  <a:pt x="5774950" y="3380159"/>
                </a:cubicBezTo>
                <a:cubicBezTo>
                  <a:pt x="5862467" y="3445798"/>
                  <a:pt x="5781018" y="3394311"/>
                  <a:pt x="5869952" y="3427661"/>
                </a:cubicBezTo>
                <a:cubicBezTo>
                  <a:pt x="5922155" y="3447237"/>
                  <a:pt x="5909225" y="3450102"/>
                  <a:pt x="5953079" y="3475162"/>
                </a:cubicBezTo>
                <a:cubicBezTo>
                  <a:pt x="5968449" y="3483945"/>
                  <a:pt x="5983407" y="3494619"/>
                  <a:pt x="6000581" y="3498913"/>
                </a:cubicBezTo>
                <a:cubicBezTo>
                  <a:pt x="6031542" y="3506653"/>
                  <a:pt x="6063916" y="3506830"/>
                  <a:pt x="6095583" y="3510788"/>
                </a:cubicBezTo>
                <a:cubicBezTo>
                  <a:pt x="6186913" y="3571676"/>
                  <a:pt x="6062187" y="3495055"/>
                  <a:pt x="6190586" y="3546414"/>
                </a:cubicBezTo>
                <a:cubicBezTo>
                  <a:pt x="6212017" y="3554986"/>
                  <a:pt x="6228532" y="3573468"/>
                  <a:pt x="6249963" y="3582040"/>
                </a:cubicBezTo>
                <a:cubicBezTo>
                  <a:pt x="6268703" y="3589536"/>
                  <a:pt x="6289692" y="3589292"/>
                  <a:pt x="6309339" y="3593915"/>
                </a:cubicBezTo>
                <a:cubicBezTo>
                  <a:pt x="6595206" y="3661178"/>
                  <a:pt x="6336940" y="3608412"/>
                  <a:pt x="6534970" y="3641417"/>
                </a:cubicBezTo>
                <a:cubicBezTo>
                  <a:pt x="6554880" y="3644735"/>
                  <a:pt x="6574227" y="3651682"/>
                  <a:pt x="6594347" y="3653292"/>
                </a:cubicBezTo>
                <a:cubicBezTo>
                  <a:pt x="6673362" y="3659613"/>
                  <a:pt x="6752684" y="3661209"/>
                  <a:pt x="6831853" y="3665167"/>
                </a:cubicBezTo>
                <a:cubicBezTo>
                  <a:pt x="6847687" y="3669126"/>
                  <a:pt x="6863313" y="3674035"/>
                  <a:pt x="6879355" y="3677043"/>
                </a:cubicBezTo>
                <a:cubicBezTo>
                  <a:pt x="6926687" y="3685918"/>
                  <a:pt x="6975555" y="3687563"/>
                  <a:pt x="7021859" y="3700793"/>
                </a:cubicBezTo>
                <a:cubicBezTo>
                  <a:pt x="7049568" y="3708710"/>
                  <a:pt x="7076410" y="3720817"/>
                  <a:pt x="7104986" y="3724544"/>
                </a:cubicBezTo>
                <a:cubicBezTo>
                  <a:pt x="7167912" y="3732752"/>
                  <a:pt x="7231683" y="3732053"/>
                  <a:pt x="7294991" y="3736419"/>
                </a:cubicBezTo>
                <a:cubicBezTo>
                  <a:pt x="7454752" y="3747437"/>
                  <a:pt x="7414505" y="3743936"/>
                  <a:pt x="7544373" y="3760170"/>
                </a:cubicBezTo>
                <a:cubicBezTo>
                  <a:pt x="7585630" y="3773922"/>
                  <a:pt x="7614393" y="3789410"/>
                  <a:pt x="7663126" y="3760170"/>
                </a:cubicBezTo>
                <a:cubicBezTo>
                  <a:pt x="7698393" y="3739010"/>
                  <a:pt x="7695140" y="3696143"/>
                  <a:pt x="7710628" y="3665167"/>
                </a:cubicBezTo>
                <a:cubicBezTo>
                  <a:pt x="7717011" y="3652402"/>
                  <a:pt x="7727297" y="3641933"/>
                  <a:pt x="7734378" y="3629541"/>
                </a:cubicBezTo>
                <a:cubicBezTo>
                  <a:pt x="7743161" y="3614171"/>
                  <a:pt x="7750939" y="3598217"/>
                  <a:pt x="7758129" y="3582040"/>
                </a:cubicBezTo>
                <a:cubicBezTo>
                  <a:pt x="7818779" y="3445576"/>
                  <a:pt x="7747162" y="3592096"/>
                  <a:pt x="7805630" y="3475162"/>
                </a:cubicBezTo>
                <a:cubicBezTo>
                  <a:pt x="7809588" y="3455370"/>
                  <a:pt x="7811705" y="3435118"/>
                  <a:pt x="7817505" y="3415785"/>
                </a:cubicBezTo>
                <a:cubicBezTo>
                  <a:pt x="7836641" y="3352000"/>
                  <a:pt x="7849757" y="3350256"/>
                  <a:pt x="7876882" y="3285157"/>
                </a:cubicBezTo>
                <a:cubicBezTo>
                  <a:pt x="7886511" y="3262047"/>
                  <a:pt x="7892716" y="3237656"/>
                  <a:pt x="7900633" y="3213905"/>
                </a:cubicBezTo>
                <a:cubicBezTo>
                  <a:pt x="7927701" y="3051491"/>
                  <a:pt x="7914938" y="3118622"/>
                  <a:pt x="7936259" y="3012024"/>
                </a:cubicBezTo>
                <a:cubicBezTo>
                  <a:pt x="7932300" y="2810144"/>
                  <a:pt x="7930150" y="2608220"/>
                  <a:pt x="7924383" y="2406383"/>
                </a:cubicBezTo>
                <a:cubicBezTo>
                  <a:pt x="7922232" y="2331099"/>
                  <a:pt x="7914580" y="2256038"/>
                  <a:pt x="7912508" y="2180752"/>
                </a:cubicBezTo>
                <a:cubicBezTo>
                  <a:pt x="7902704" y="1824539"/>
                  <a:pt x="7900246" y="1468135"/>
                  <a:pt x="7888757" y="1111972"/>
                </a:cubicBezTo>
                <a:cubicBezTo>
                  <a:pt x="7888109" y="1091892"/>
                  <a:pt x="7858686" y="1041806"/>
                  <a:pt x="7853131" y="1028845"/>
                </a:cubicBezTo>
                <a:cubicBezTo>
                  <a:pt x="7848200" y="1017339"/>
                  <a:pt x="7846854" y="1004415"/>
                  <a:pt x="7841256" y="993219"/>
                </a:cubicBezTo>
                <a:cubicBezTo>
                  <a:pt x="7834873" y="980453"/>
                  <a:pt x="7825069" y="969696"/>
                  <a:pt x="7817505" y="957593"/>
                </a:cubicBezTo>
                <a:cubicBezTo>
                  <a:pt x="7805272" y="938020"/>
                  <a:pt x="7792201" y="918862"/>
                  <a:pt x="7781879" y="898217"/>
                </a:cubicBezTo>
                <a:cubicBezTo>
                  <a:pt x="7776281" y="887021"/>
                  <a:pt x="7775088" y="874030"/>
                  <a:pt x="7770004" y="862591"/>
                </a:cubicBezTo>
                <a:cubicBezTo>
                  <a:pt x="7743749" y="803516"/>
                  <a:pt x="7730922" y="785579"/>
                  <a:pt x="7698752" y="731962"/>
                </a:cubicBezTo>
                <a:cubicBezTo>
                  <a:pt x="7692113" y="705407"/>
                  <a:pt x="7674692" y="630559"/>
                  <a:pt x="7663126" y="613209"/>
                </a:cubicBezTo>
                <a:lnTo>
                  <a:pt x="7639376" y="577583"/>
                </a:lnTo>
                <a:cubicBezTo>
                  <a:pt x="7635417" y="557791"/>
                  <a:pt x="7632395" y="537788"/>
                  <a:pt x="7627500" y="518206"/>
                </a:cubicBezTo>
                <a:cubicBezTo>
                  <a:pt x="7624464" y="506062"/>
                  <a:pt x="7619064" y="494616"/>
                  <a:pt x="7615625" y="482580"/>
                </a:cubicBezTo>
                <a:cubicBezTo>
                  <a:pt x="7611141" y="466887"/>
                  <a:pt x="7608234" y="450772"/>
                  <a:pt x="7603750" y="435079"/>
                </a:cubicBezTo>
                <a:cubicBezTo>
                  <a:pt x="7600311" y="423043"/>
                  <a:pt x="7595168" y="411530"/>
                  <a:pt x="7591874" y="399453"/>
                </a:cubicBezTo>
                <a:cubicBezTo>
                  <a:pt x="7583285" y="367961"/>
                  <a:pt x="7586231" y="331610"/>
                  <a:pt x="7568124" y="304450"/>
                </a:cubicBezTo>
                <a:cubicBezTo>
                  <a:pt x="7552290" y="280699"/>
                  <a:pt x="7547702" y="242224"/>
                  <a:pt x="7520622" y="233198"/>
                </a:cubicBezTo>
                <a:cubicBezTo>
                  <a:pt x="7472513" y="217162"/>
                  <a:pt x="7486524" y="220196"/>
                  <a:pt x="7425620" y="209448"/>
                </a:cubicBezTo>
                <a:cubicBezTo>
                  <a:pt x="7305108" y="188181"/>
                  <a:pt x="7301958" y="188389"/>
                  <a:pt x="7199989" y="173822"/>
                </a:cubicBezTo>
                <a:cubicBezTo>
                  <a:pt x="7176238" y="165905"/>
                  <a:pt x="7153458" y="154026"/>
                  <a:pt x="7128737" y="150071"/>
                </a:cubicBezTo>
                <a:cubicBezTo>
                  <a:pt x="6986477" y="127309"/>
                  <a:pt x="6661084" y="110186"/>
                  <a:pt x="6546846" y="102570"/>
                </a:cubicBezTo>
                <a:lnTo>
                  <a:pt x="6368716" y="90694"/>
                </a:lnTo>
                <a:lnTo>
                  <a:pt x="6202461" y="78819"/>
                </a:lnTo>
                <a:cubicBezTo>
                  <a:pt x="5795699" y="121637"/>
                  <a:pt x="6052438" y="104214"/>
                  <a:pt x="5430565" y="90694"/>
                </a:cubicBezTo>
                <a:cubicBezTo>
                  <a:pt x="5367230" y="86736"/>
                  <a:pt x="5304019" y="78819"/>
                  <a:pt x="5240560" y="78819"/>
                </a:cubicBezTo>
                <a:cubicBezTo>
                  <a:pt x="4144268" y="78819"/>
                  <a:pt x="4475156" y="0"/>
                  <a:pt x="4064903" y="102570"/>
                </a:cubicBezTo>
                <a:lnTo>
                  <a:pt x="3566139" y="90694"/>
                </a:lnTo>
                <a:cubicBezTo>
                  <a:pt x="3455122" y="85936"/>
                  <a:pt x="3233630" y="66944"/>
                  <a:pt x="3233630" y="66944"/>
                </a:cubicBezTo>
                <a:lnTo>
                  <a:pt x="2663615" y="78819"/>
                </a:lnTo>
                <a:cubicBezTo>
                  <a:pt x="2639553" y="79710"/>
                  <a:pt x="2616342" y="88514"/>
                  <a:pt x="2592363" y="90694"/>
                </a:cubicBezTo>
                <a:cubicBezTo>
                  <a:pt x="2304893" y="116828"/>
                  <a:pt x="2248236" y="115349"/>
                  <a:pt x="1962970" y="126320"/>
                </a:cubicBezTo>
                <a:cubicBezTo>
                  <a:pt x="1915469" y="130279"/>
                  <a:pt x="1867695" y="131756"/>
                  <a:pt x="1820466" y="138196"/>
                </a:cubicBezTo>
                <a:cubicBezTo>
                  <a:pt x="1723457" y="151425"/>
                  <a:pt x="1711300" y="158750"/>
                  <a:pt x="1630461" y="185697"/>
                </a:cubicBezTo>
                <a:lnTo>
                  <a:pt x="1238576" y="173822"/>
                </a:lnTo>
                <a:cubicBezTo>
                  <a:pt x="1119817" y="170052"/>
                  <a:pt x="1001135" y="161946"/>
                  <a:pt x="882316" y="161946"/>
                </a:cubicBezTo>
                <a:cubicBezTo>
                  <a:pt x="723929" y="161946"/>
                  <a:pt x="565641" y="169863"/>
                  <a:pt x="407303" y="173822"/>
                </a:cubicBezTo>
                <a:cubicBezTo>
                  <a:pt x="383552" y="177780"/>
                  <a:pt x="359556" y="180474"/>
                  <a:pt x="336051" y="185697"/>
                </a:cubicBezTo>
                <a:cubicBezTo>
                  <a:pt x="323831" y="188412"/>
                  <a:pt x="312899" y="196532"/>
                  <a:pt x="300425" y="197572"/>
                </a:cubicBezTo>
                <a:cubicBezTo>
                  <a:pt x="217491" y="204483"/>
                  <a:pt x="134170" y="205489"/>
                  <a:pt x="51043" y="209448"/>
                </a:cubicBezTo>
                <a:cubicBezTo>
                  <a:pt x="43126" y="221323"/>
                  <a:pt x="33675" y="232308"/>
                  <a:pt x="27292" y="245074"/>
                </a:cubicBezTo>
                <a:cubicBezTo>
                  <a:pt x="0" y="299657"/>
                  <a:pt x="31251" y="260907"/>
                  <a:pt x="39168" y="268824"/>
                </a:cubicBezTo>
                <a:close/>
              </a:path>
            </a:pathLst>
          </a:custGeom>
          <a:solidFill>
            <a:srgbClr val="FFFF00">
              <a:alpha val="50195"/>
            </a:srgbClr>
          </a:solidFill>
          <a:ln w="9525" algn="ctr">
            <a:solidFill>
              <a:schemeClr val="tx1"/>
            </a:solidFill>
            <a:round/>
            <a:headEnd/>
            <a:tailEnd/>
          </a:ln>
        </p:spPr>
        <p:txBody>
          <a:bodyPr/>
          <a:lstStyle/>
          <a:p>
            <a:endParaRPr lang="en-US"/>
          </a:p>
        </p:txBody>
      </p:sp>
      <p:sp>
        <p:nvSpPr>
          <p:cNvPr id="7" name="Freeform 6"/>
          <p:cNvSpPr>
            <a:spLocks noChangeArrowheads="1"/>
          </p:cNvSpPr>
          <p:nvPr/>
        </p:nvSpPr>
        <p:spPr bwMode="auto">
          <a:xfrm>
            <a:off x="3716338" y="1905000"/>
            <a:ext cx="5783262" cy="5468938"/>
          </a:xfrm>
          <a:custGeom>
            <a:avLst/>
            <a:gdLst>
              <a:gd name="T0" fmla="*/ 0 w 5783283"/>
              <a:gd name="T1" fmla="*/ 0 h 5349834"/>
              <a:gd name="T2" fmla="*/ 5783283 w 5783283"/>
              <a:gd name="T3" fmla="*/ 5349834 h 5349834"/>
            </a:gdLst>
            <a:ahLst/>
            <a:cxnLst/>
            <a:rect l="T0" t="T1" r="T2" b="T3"/>
            <a:pathLst>
              <a:path w="5783283" h="5349834">
                <a:moveTo>
                  <a:pt x="0" y="5938"/>
                </a:moveTo>
                <a:cubicBezTo>
                  <a:pt x="0" y="11876"/>
                  <a:pt x="8335" y="37507"/>
                  <a:pt x="11875" y="53439"/>
                </a:cubicBezTo>
                <a:cubicBezTo>
                  <a:pt x="16253" y="73142"/>
                  <a:pt x="14723" y="94762"/>
                  <a:pt x="23750" y="112815"/>
                </a:cubicBezTo>
                <a:cubicBezTo>
                  <a:pt x="31261" y="127836"/>
                  <a:pt x="47501" y="136566"/>
                  <a:pt x="59376" y="148441"/>
                </a:cubicBezTo>
                <a:cubicBezTo>
                  <a:pt x="99278" y="268140"/>
                  <a:pt x="38404" y="82493"/>
                  <a:pt x="83127" y="231569"/>
                </a:cubicBezTo>
                <a:cubicBezTo>
                  <a:pt x="90321" y="255549"/>
                  <a:pt x="98961" y="279070"/>
                  <a:pt x="106878" y="302821"/>
                </a:cubicBezTo>
                <a:cubicBezTo>
                  <a:pt x="110836" y="314696"/>
                  <a:pt x="113155" y="327251"/>
                  <a:pt x="118753" y="338447"/>
                </a:cubicBezTo>
                <a:cubicBezTo>
                  <a:pt x="134587" y="370114"/>
                  <a:pt x="146615" y="403990"/>
                  <a:pt x="166254" y="433449"/>
                </a:cubicBezTo>
                <a:cubicBezTo>
                  <a:pt x="195164" y="476813"/>
                  <a:pt x="219544" y="510192"/>
                  <a:pt x="237506" y="564078"/>
                </a:cubicBezTo>
                <a:lnTo>
                  <a:pt x="249381" y="599704"/>
                </a:lnTo>
                <a:cubicBezTo>
                  <a:pt x="253340" y="635330"/>
                  <a:pt x="255364" y="671224"/>
                  <a:pt x="261257" y="706582"/>
                </a:cubicBezTo>
                <a:cubicBezTo>
                  <a:pt x="263315" y="718929"/>
                  <a:pt x="271362" y="729816"/>
                  <a:pt x="273132" y="742208"/>
                </a:cubicBezTo>
                <a:cubicBezTo>
                  <a:pt x="279315" y="785491"/>
                  <a:pt x="278824" y="829553"/>
                  <a:pt x="285007" y="872836"/>
                </a:cubicBezTo>
                <a:cubicBezTo>
                  <a:pt x="286777" y="885228"/>
                  <a:pt x="293444" y="896426"/>
                  <a:pt x="296883" y="908462"/>
                </a:cubicBezTo>
                <a:cubicBezTo>
                  <a:pt x="301367" y="924155"/>
                  <a:pt x="304274" y="940270"/>
                  <a:pt x="308758" y="955963"/>
                </a:cubicBezTo>
                <a:cubicBezTo>
                  <a:pt x="312197" y="967999"/>
                  <a:pt x="317918" y="979369"/>
                  <a:pt x="320633" y="991589"/>
                </a:cubicBezTo>
                <a:cubicBezTo>
                  <a:pt x="325856" y="1015094"/>
                  <a:pt x="329104" y="1039005"/>
                  <a:pt x="332509" y="1062841"/>
                </a:cubicBezTo>
                <a:cubicBezTo>
                  <a:pt x="337022" y="1094434"/>
                  <a:pt x="335987" y="1127054"/>
                  <a:pt x="344384" y="1157844"/>
                </a:cubicBezTo>
                <a:cubicBezTo>
                  <a:pt x="348139" y="1171614"/>
                  <a:pt x="360218" y="1181595"/>
                  <a:pt x="368135" y="1193470"/>
                </a:cubicBezTo>
                <a:cubicBezTo>
                  <a:pt x="372093" y="1217221"/>
                  <a:pt x="372396" y="1241879"/>
                  <a:pt x="380010" y="1264722"/>
                </a:cubicBezTo>
                <a:cubicBezTo>
                  <a:pt x="384523" y="1278262"/>
                  <a:pt x="400299" y="1286502"/>
                  <a:pt x="403761" y="1300348"/>
                </a:cubicBezTo>
                <a:cubicBezTo>
                  <a:pt x="412455" y="1335123"/>
                  <a:pt x="409743" y="1371868"/>
                  <a:pt x="415636" y="1407226"/>
                </a:cubicBezTo>
                <a:cubicBezTo>
                  <a:pt x="417694" y="1419573"/>
                  <a:pt x="424796" y="1430632"/>
                  <a:pt x="427511" y="1442852"/>
                </a:cubicBezTo>
                <a:cubicBezTo>
                  <a:pt x="432734" y="1466357"/>
                  <a:pt x="431773" y="1491261"/>
                  <a:pt x="439387" y="1514104"/>
                </a:cubicBezTo>
                <a:cubicBezTo>
                  <a:pt x="443900" y="1527644"/>
                  <a:pt x="457341" y="1536688"/>
                  <a:pt x="463137" y="1549730"/>
                </a:cubicBezTo>
                <a:cubicBezTo>
                  <a:pt x="473305" y="1572608"/>
                  <a:pt x="478971" y="1597231"/>
                  <a:pt x="486888" y="1620982"/>
                </a:cubicBezTo>
                <a:cubicBezTo>
                  <a:pt x="490846" y="1632857"/>
                  <a:pt x="495727" y="1644464"/>
                  <a:pt x="498763" y="1656608"/>
                </a:cubicBezTo>
                <a:cubicBezTo>
                  <a:pt x="523479" y="1755466"/>
                  <a:pt x="493385" y="1657727"/>
                  <a:pt x="534389" y="1739735"/>
                </a:cubicBezTo>
                <a:cubicBezTo>
                  <a:pt x="539987" y="1750931"/>
                  <a:pt x="541870" y="1763640"/>
                  <a:pt x="546265" y="1775361"/>
                </a:cubicBezTo>
                <a:cubicBezTo>
                  <a:pt x="553750" y="1795321"/>
                  <a:pt x="562730" y="1814705"/>
                  <a:pt x="570015" y="1834738"/>
                </a:cubicBezTo>
                <a:cubicBezTo>
                  <a:pt x="578571" y="1858266"/>
                  <a:pt x="593766" y="1905989"/>
                  <a:pt x="593766" y="1905989"/>
                </a:cubicBezTo>
                <a:cubicBezTo>
                  <a:pt x="597724" y="1933698"/>
                  <a:pt x="599347" y="1961843"/>
                  <a:pt x="605641" y="1989117"/>
                </a:cubicBezTo>
                <a:cubicBezTo>
                  <a:pt x="611270" y="2013511"/>
                  <a:pt x="629392" y="2060369"/>
                  <a:pt x="629392" y="2060369"/>
                </a:cubicBezTo>
                <a:cubicBezTo>
                  <a:pt x="630724" y="2071028"/>
                  <a:pt x="649045" y="2222113"/>
                  <a:pt x="653142" y="2238499"/>
                </a:cubicBezTo>
                <a:cubicBezTo>
                  <a:pt x="671650" y="2312530"/>
                  <a:pt x="675961" y="2275871"/>
                  <a:pt x="688768" y="2333501"/>
                </a:cubicBezTo>
                <a:cubicBezTo>
                  <a:pt x="693991" y="2357006"/>
                  <a:pt x="695421" y="2381248"/>
                  <a:pt x="700644" y="2404753"/>
                </a:cubicBezTo>
                <a:cubicBezTo>
                  <a:pt x="703359" y="2416973"/>
                  <a:pt x="709080" y="2428343"/>
                  <a:pt x="712519" y="2440379"/>
                </a:cubicBezTo>
                <a:cubicBezTo>
                  <a:pt x="717003" y="2456072"/>
                  <a:pt x="719910" y="2472187"/>
                  <a:pt x="724394" y="2487880"/>
                </a:cubicBezTo>
                <a:cubicBezTo>
                  <a:pt x="735747" y="2527617"/>
                  <a:pt x="745041" y="2568117"/>
                  <a:pt x="760020" y="2606634"/>
                </a:cubicBezTo>
                <a:cubicBezTo>
                  <a:pt x="772853" y="2639632"/>
                  <a:pt x="807522" y="2701636"/>
                  <a:pt x="807522" y="2701636"/>
                </a:cubicBezTo>
                <a:cubicBezTo>
                  <a:pt x="844633" y="2850087"/>
                  <a:pt x="797210" y="2665547"/>
                  <a:pt x="831272" y="2784763"/>
                </a:cubicBezTo>
                <a:cubicBezTo>
                  <a:pt x="835756" y="2800456"/>
                  <a:pt x="836719" y="2817263"/>
                  <a:pt x="843148" y="2832265"/>
                </a:cubicBezTo>
                <a:cubicBezTo>
                  <a:pt x="860581" y="2872943"/>
                  <a:pt x="888528" y="2909033"/>
                  <a:pt x="902524" y="2951018"/>
                </a:cubicBezTo>
                <a:cubicBezTo>
                  <a:pt x="906483" y="2962893"/>
                  <a:pt x="910961" y="2974608"/>
                  <a:pt x="914400" y="2986644"/>
                </a:cubicBezTo>
                <a:cubicBezTo>
                  <a:pt x="918884" y="3002337"/>
                  <a:pt x="920544" y="3018863"/>
                  <a:pt x="926275" y="3034145"/>
                </a:cubicBezTo>
                <a:cubicBezTo>
                  <a:pt x="932491" y="3050721"/>
                  <a:pt x="943053" y="3065375"/>
                  <a:pt x="950026" y="3081647"/>
                </a:cubicBezTo>
                <a:cubicBezTo>
                  <a:pt x="979525" y="3150480"/>
                  <a:pt x="940008" y="3084434"/>
                  <a:pt x="985652" y="3152899"/>
                </a:cubicBezTo>
                <a:cubicBezTo>
                  <a:pt x="1014202" y="3267102"/>
                  <a:pt x="989817" y="3221788"/>
                  <a:pt x="1045028" y="3295402"/>
                </a:cubicBezTo>
                <a:cubicBezTo>
                  <a:pt x="1071857" y="3375886"/>
                  <a:pt x="1041490" y="3277708"/>
                  <a:pt x="1068779" y="3414156"/>
                </a:cubicBezTo>
                <a:cubicBezTo>
                  <a:pt x="1076449" y="3452506"/>
                  <a:pt x="1095426" y="3474402"/>
                  <a:pt x="1116280" y="3509158"/>
                </a:cubicBezTo>
                <a:cubicBezTo>
                  <a:pt x="1134342" y="3581409"/>
                  <a:pt x="1116680" y="3536875"/>
                  <a:pt x="1163781" y="3604161"/>
                </a:cubicBezTo>
                <a:cubicBezTo>
                  <a:pt x="1163840" y="3604246"/>
                  <a:pt x="1223129" y="3693183"/>
                  <a:pt x="1235033" y="3711039"/>
                </a:cubicBezTo>
                <a:cubicBezTo>
                  <a:pt x="1242950" y="3722914"/>
                  <a:pt x="1248692" y="3736573"/>
                  <a:pt x="1258784" y="3746665"/>
                </a:cubicBezTo>
                <a:lnTo>
                  <a:pt x="1330036" y="3817917"/>
                </a:lnTo>
                <a:lnTo>
                  <a:pt x="1365662" y="3853543"/>
                </a:lnTo>
                <a:cubicBezTo>
                  <a:pt x="1377537" y="3865418"/>
                  <a:pt x="1387314" y="3879853"/>
                  <a:pt x="1401288" y="3889169"/>
                </a:cubicBezTo>
                <a:cubicBezTo>
                  <a:pt x="1425039" y="3905003"/>
                  <a:pt x="1450008" y="3919145"/>
                  <a:pt x="1472540" y="3936670"/>
                </a:cubicBezTo>
                <a:lnTo>
                  <a:pt x="1579418" y="4019797"/>
                </a:lnTo>
                <a:cubicBezTo>
                  <a:pt x="1595106" y="4031864"/>
                  <a:pt x="1610451" y="4044444"/>
                  <a:pt x="1626919" y="4055423"/>
                </a:cubicBezTo>
                <a:lnTo>
                  <a:pt x="1698171" y="4102925"/>
                </a:lnTo>
                <a:cubicBezTo>
                  <a:pt x="1710046" y="4110842"/>
                  <a:pt x="1722379" y="4118112"/>
                  <a:pt x="1733797" y="4126675"/>
                </a:cubicBezTo>
                <a:cubicBezTo>
                  <a:pt x="1804137" y="4179430"/>
                  <a:pt x="1764825" y="4151319"/>
                  <a:pt x="1852550" y="4209802"/>
                </a:cubicBezTo>
                <a:cubicBezTo>
                  <a:pt x="1864425" y="4217719"/>
                  <a:pt x="1875410" y="4227170"/>
                  <a:pt x="1888176" y="4233553"/>
                </a:cubicBezTo>
                <a:cubicBezTo>
                  <a:pt x="1904010" y="4241470"/>
                  <a:pt x="1920307" y="4248521"/>
                  <a:pt x="1935678" y="4257304"/>
                </a:cubicBezTo>
                <a:cubicBezTo>
                  <a:pt x="1991968" y="4289469"/>
                  <a:pt x="1953339" y="4272021"/>
                  <a:pt x="2006929" y="4316680"/>
                </a:cubicBezTo>
                <a:cubicBezTo>
                  <a:pt x="2017893" y="4325817"/>
                  <a:pt x="2030680" y="4332514"/>
                  <a:pt x="2042555" y="4340431"/>
                </a:cubicBezTo>
                <a:cubicBezTo>
                  <a:pt x="2063667" y="4372098"/>
                  <a:pt x="2070282" y="4387066"/>
                  <a:pt x="2101932" y="4411683"/>
                </a:cubicBezTo>
                <a:cubicBezTo>
                  <a:pt x="2124464" y="4429208"/>
                  <a:pt x="2153000" y="4439000"/>
                  <a:pt x="2173184" y="4459184"/>
                </a:cubicBezTo>
                <a:cubicBezTo>
                  <a:pt x="2205569" y="4491569"/>
                  <a:pt x="2215687" y="4505046"/>
                  <a:pt x="2256311" y="4530436"/>
                </a:cubicBezTo>
                <a:cubicBezTo>
                  <a:pt x="2271323" y="4539819"/>
                  <a:pt x="2289989" y="4543128"/>
                  <a:pt x="2303813" y="4554187"/>
                </a:cubicBezTo>
                <a:cubicBezTo>
                  <a:pt x="2330041" y="4575170"/>
                  <a:pt x="2347118" y="4606808"/>
                  <a:pt x="2375065" y="4625439"/>
                </a:cubicBezTo>
                <a:cubicBezTo>
                  <a:pt x="2456732" y="4679883"/>
                  <a:pt x="2419237" y="4663913"/>
                  <a:pt x="2481942" y="4684815"/>
                </a:cubicBezTo>
                <a:cubicBezTo>
                  <a:pt x="2493817" y="4692732"/>
                  <a:pt x="2504802" y="4702183"/>
                  <a:pt x="2517568" y="4708566"/>
                </a:cubicBezTo>
                <a:cubicBezTo>
                  <a:pt x="2577303" y="4738433"/>
                  <a:pt x="2549555" y="4693052"/>
                  <a:pt x="2624446" y="4767943"/>
                </a:cubicBezTo>
                <a:cubicBezTo>
                  <a:pt x="2636321" y="4779818"/>
                  <a:pt x="2650310" y="4789903"/>
                  <a:pt x="2660072" y="4803569"/>
                </a:cubicBezTo>
                <a:cubicBezTo>
                  <a:pt x="2670362" y="4817974"/>
                  <a:pt x="2672302" y="4837629"/>
                  <a:pt x="2683823" y="4851070"/>
                </a:cubicBezTo>
                <a:cubicBezTo>
                  <a:pt x="2696704" y="4866097"/>
                  <a:pt x="2716297" y="4873815"/>
                  <a:pt x="2731324" y="4886696"/>
                </a:cubicBezTo>
                <a:cubicBezTo>
                  <a:pt x="2811331" y="4955274"/>
                  <a:pt x="2723836" y="4893579"/>
                  <a:pt x="2802576" y="4946073"/>
                </a:cubicBezTo>
                <a:cubicBezTo>
                  <a:pt x="2806535" y="4957948"/>
                  <a:pt x="2805601" y="4972848"/>
                  <a:pt x="2814452" y="4981699"/>
                </a:cubicBezTo>
                <a:cubicBezTo>
                  <a:pt x="2823303" y="4990550"/>
                  <a:pt x="2838001" y="4990280"/>
                  <a:pt x="2850078" y="4993574"/>
                </a:cubicBezTo>
                <a:cubicBezTo>
                  <a:pt x="2881570" y="5002163"/>
                  <a:pt x="2914113" y="5007003"/>
                  <a:pt x="2945080" y="5017325"/>
                </a:cubicBezTo>
                <a:cubicBezTo>
                  <a:pt x="3012718" y="5039871"/>
                  <a:pt x="3066942" y="5059665"/>
                  <a:pt x="3135085" y="5076701"/>
                </a:cubicBezTo>
                <a:cubicBezTo>
                  <a:pt x="3170490" y="5085552"/>
                  <a:pt x="3206558" y="5091601"/>
                  <a:pt x="3241963" y="5100452"/>
                </a:cubicBezTo>
                <a:cubicBezTo>
                  <a:pt x="3254107" y="5103488"/>
                  <a:pt x="3265217" y="5110424"/>
                  <a:pt x="3277589" y="5112327"/>
                </a:cubicBezTo>
                <a:cubicBezTo>
                  <a:pt x="3356453" y="5124460"/>
                  <a:pt x="3504892" y="5130028"/>
                  <a:pt x="3574472" y="5136078"/>
                </a:cubicBezTo>
                <a:cubicBezTo>
                  <a:pt x="3738898" y="5150376"/>
                  <a:pt x="3601035" y="5144962"/>
                  <a:pt x="3788228" y="5171704"/>
                </a:cubicBezTo>
                <a:cubicBezTo>
                  <a:pt x="3925643" y="5191335"/>
                  <a:pt x="4022394" y="5197024"/>
                  <a:pt x="4156363" y="5207330"/>
                </a:cubicBezTo>
                <a:cubicBezTo>
                  <a:pt x="4180114" y="5211288"/>
                  <a:pt x="4204110" y="5213982"/>
                  <a:pt x="4227615" y="5219205"/>
                </a:cubicBezTo>
                <a:cubicBezTo>
                  <a:pt x="4239835" y="5221920"/>
                  <a:pt x="4251520" y="5226685"/>
                  <a:pt x="4263241" y="5231080"/>
                </a:cubicBezTo>
                <a:cubicBezTo>
                  <a:pt x="4310459" y="5248787"/>
                  <a:pt x="4343974" y="5266108"/>
                  <a:pt x="4393870" y="5278582"/>
                </a:cubicBezTo>
                <a:lnTo>
                  <a:pt x="4488872" y="5302332"/>
                </a:lnTo>
                <a:cubicBezTo>
                  <a:pt x="4504706" y="5306291"/>
                  <a:pt x="4520890" y="5309047"/>
                  <a:pt x="4536374" y="5314208"/>
                </a:cubicBezTo>
                <a:cubicBezTo>
                  <a:pt x="4560125" y="5322125"/>
                  <a:pt x="4582625" y="5336642"/>
                  <a:pt x="4607626" y="5337958"/>
                </a:cubicBezTo>
                <a:lnTo>
                  <a:pt x="4833257" y="5349834"/>
                </a:lnTo>
                <a:lnTo>
                  <a:pt x="5652654" y="5337958"/>
                </a:lnTo>
                <a:cubicBezTo>
                  <a:pt x="5666904" y="5337155"/>
                  <a:pt x="5670783" y="5315450"/>
                  <a:pt x="5676405" y="5302332"/>
                </a:cubicBezTo>
                <a:cubicBezTo>
                  <a:pt x="5682834" y="5287331"/>
                  <a:pt x="5683119" y="5270314"/>
                  <a:pt x="5688280" y="5254831"/>
                </a:cubicBezTo>
                <a:cubicBezTo>
                  <a:pt x="5698975" y="5222745"/>
                  <a:pt x="5712531" y="5191679"/>
                  <a:pt x="5723906" y="5159828"/>
                </a:cubicBezTo>
                <a:cubicBezTo>
                  <a:pt x="5732326" y="5136251"/>
                  <a:pt x="5739740" y="5112327"/>
                  <a:pt x="5747657" y="5088576"/>
                </a:cubicBezTo>
                <a:cubicBezTo>
                  <a:pt x="5774921" y="4884093"/>
                  <a:pt x="5783283" y="4862520"/>
                  <a:pt x="5783283" y="4625439"/>
                </a:cubicBezTo>
                <a:cubicBezTo>
                  <a:pt x="5783283" y="3944575"/>
                  <a:pt x="5781881" y="3263666"/>
                  <a:pt x="5771407" y="2582883"/>
                </a:cubicBezTo>
                <a:cubicBezTo>
                  <a:pt x="5770001" y="2491506"/>
                  <a:pt x="5756460" y="2400714"/>
                  <a:pt x="5747657" y="2309751"/>
                </a:cubicBezTo>
                <a:cubicBezTo>
                  <a:pt x="5744583" y="2277985"/>
                  <a:pt x="5739510" y="2246444"/>
                  <a:pt x="5735781" y="2214748"/>
                </a:cubicBezTo>
                <a:cubicBezTo>
                  <a:pt x="5731593" y="2179148"/>
                  <a:pt x="5727864" y="2143496"/>
                  <a:pt x="5723906" y="2107870"/>
                </a:cubicBezTo>
                <a:cubicBezTo>
                  <a:pt x="5719948" y="2032660"/>
                  <a:pt x="5717213" y="1957375"/>
                  <a:pt x="5712031" y="1882239"/>
                </a:cubicBezTo>
                <a:cubicBezTo>
                  <a:pt x="5709294" y="1842551"/>
                  <a:pt x="5717094" y="1799481"/>
                  <a:pt x="5700155" y="1763486"/>
                </a:cubicBezTo>
                <a:cubicBezTo>
                  <a:pt x="5683469" y="1728029"/>
                  <a:pt x="5644737" y="1708067"/>
                  <a:pt x="5617028" y="1680358"/>
                </a:cubicBezTo>
                <a:cubicBezTo>
                  <a:pt x="5528632" y="1591961"/>
                  <a:pt x="5640534" y="1700506"/>
                  <a:pt x="5533901" y="1609106"/>
                </a:cubicBezTo>
                <a:cubicBezTo>
                  <a:pt x="5521150" y="1598176"/>
                  <a:pt x="5511026" y="1584410"/>
                  <a:pt x="5498275" y="1573480"/>
                </a:cubicBezTo>
                <a:cubicBezTo>
                  <a:pt x="5483248" y="1560599"/>
                  <a:pt x="5465801" y="1550735"/>
                  <a:pt x="5450774" y="1537854"/>
                </a:cubicBezTo>
                <a:cubicBezTo>
                  <a:pt x="5417498" y="1509332"/>
                  <a:pt x="5409320" y="1487438"/>
                  <a:pt x="5367646" y="1466602"/>
                </a:cubicBezTo>
                <a:cubicBezTo>
                  <a:pt x="5304069" y="1434814"/>
                  <a:pt x="5249139" y="1438126"/>
                  <a:pt x="5177641" y="1430976"/>
                </a:cubicBezTo>
                <a:cubicBezTo>
                  <a:pt x="5149932" y="1434935"/>
                  <a:pt x="5122504" y="1442852"/>
                  <a:pt x="5094514" y="1442852"/>
                </a:cubicBezTo>
                <a:cubicBezTo>
                  <a:pt x="4735797" y="1442852"/>
                  <a:pt x="4823235" y="1461127"/>
                  <a:pt x="4655127" y="1419101"/>
                </a:cubicBezTo>
                <a:cubicBezTo>
                  <a:pt x="4615543" y="1423059"/>
                  <a:pt x="4575693" y="1424927"/>
                  <a:pt x="4536374" y="1430976"/>
                </a:cubicBezTo>
                <a:cubicBezTo>
                  <a:pt x="4524002" y="1432879"/>
                  <a:pt x="4513095" y="1440794"/>
                  <a:pt x="4500748" y="1442852"/>
                </a:cubicBezTo>
                <a:cubicBezTo>
                  <a:pt x="4465390" y="1448745"/>
                  <a:pt x="4429496" y="1450769"/>
                  <a:pt x="4393870" y="1454727"/>
                </a:cubicBezTo>
                <a:cubicBezTo>
                  <a:pt x="4280069" y="1451056"/>
                  <a:pt x="4041871" y="1450545"/>
                  <a:pt x="3895106" y="1430976"/>
                </a:cubicBezTo>
                <a:cubicBezTo>
                  <a:pt x="3819632" y="1420913"/>
                  <a:pt x="3744685" y="1407226"/>
                  <a:pt x="3669475" y="1395351"/>
                </a:cubicBezTo>
                <a:cubicBezTo>
                  <a:pt x="3641010" y="1390857"/>
                  <a:pt x="3614813" y="1376095"/>
                  <a:pt x="3586348" y="1371600"/>
                </a:cubicBezTo>
                <a:cubicBezTo>
                  <a:pt x="3539265" y="1364166"/>
                  <a:pt x="3491345" y="1363683"/>
                  <a:pt x="3443844" y="1359725"/>
                </a:cubicBezTo>
                <a:cubicBezTo>
                  <a:pt x="3374512" y="1336613"/>
                  <a:pt x="3441461" y="1356873"/>
                  <a:pt x="3336966" y="1335974"/>
                </a:cubicBezTo>
                <a:cubicBezTo>
                  <a:pt x="3320962" y="1332773"/>
                  <a:pt x="3305397" y="1327640"/>
                  <a:pt x="3289465" y="1324099"/>
                </a:cubicBezTo>
                <a:cubicBezTo>
                  <a:pt x="3269761" y="1319720"/>
                  <a:pt x="3249421" y="1318023"/>
                  <a:pt x="3230088" y="1312223"/>
                </a:cubicBezTo>
                <a:cubicBezTo>
                  <a:pt x="3209670" y="1306098"/>
                  <a:pt x="3191760" y="1291841"/>
                  <a:pt x="3170711" y="1288473"/>
                </a:cubicBezTo>
                <a:cubicBezTo>
                  <a:pt x="3092147" y="1275903"/>
                  <a:pt x="2933205" y="1264722"/>
                  <a:pt x="2933205" y="1264722"/>
                </a:cubicBezTo>
                <a:cubicBezTo>
                  <a:pt x="2844567" y="1235177"/>
                  <a:pt x="2948880" y="1268081"/>
                  <a:pt x="2766950" y="1229096"/>
                </a:cubicBezTo>
                <a:cubicBezTo>
                  <a:pt x="2754710" y="1226473"/>
                  <a:pt x="2743360" y="1220660"/>
                  <a:pt x="2731324" y="1217221"/>
                </a:cubicBezTo>
                <a:cubicBezTo>
                  <a:pt x="2715631" y="1212737"/>
                  <a:pt x="2699516" y="1209829"/>
                  <a:pt x="2683823" y="1205345"/>
                </a:cubicBezTo>
                <a:cubicBezTo>
                  <a:pt x="2671787" y="1201906"/>
                  <a:pt x="2660233" y="1196909"/>
                  <a:pt x="2648197" y="1193470"/>
                </a:cubicBezTo>
                <a:cubicBezTo>
                  <a:pt x="2632504" y="1188986"/>
                  <a:pt x="2616329" y="1186285"/>
                  <a:pt x="2600696" y="1181595"/>
                </a:cubicBezTo>
                <a:cubicBezTo>
                  <a:pt x="2456143" y="1138229"/>
                  <a:pt x="2591425" y="1173339"/>
                  <a:pt x="2481942" y="1145969"/>
                </a:cubicBezTo>
                <a:cubicBezTo>
                  <a:pt x="2408771" y="1097186"/>
                  <a:pt x="2489660" y="1144583"/>
                  <a:pt x="2386940" y="1110343"/>
                </a:cubicBezTo>
                <a:cubicBezTo>
                  <a:pt x="2370146" y="1104745"/>
                  <a:pt x="2355875" y="1093167"/>
                  <a:pt x="2339439" y="1086592"/>
                </a:cubicBezTo>
                <a:cubicBezTo>
                  <a:pt x="2316194" y="1077294"/>
                  <a:pt x="2291938" y="1070758"/>
                  <a:pt x="2268187" y="1062841"/>
                </a:cubicBezTo>
                <a:cubicBezTo>
                  <a:pt x="2256312" y="1058883"/>
                  <a:pt x="2243295" y="1057406"/>
                  <a:pt x="2232561" y="1050966"/>
                </a:cubicBezTo>
                <a:cubicBezTo>
                  <a:pt x="2212769" y="1039091"/>
                  <a:pt x="2194197" y="1024891"/>
                  <a:pt x="2173184" y="1015340"/>
                </a:cubicBezTo>
                <a:cubicBezTo>
                  <a:pt x="2150393" y="1004980"/>
                  <a:pt x="2124324" y="1002785"/>
                  <a:pt x="2101932" y="991589"/>
                </a:cubicBezTo>
                <a:cubicBezTo>
                  <a:pt x="2086098" y="983672"/>
                  <a:pt x="2070702" y="974812"/>
                  <a:pt x="2054431" y="967839"/>
                </a:cubicBezTo>
                <a:cubicBezTo>
                  <a:pt x="2042925" y="962908"/>
                  <a:pt x="2030526" y="960358"/>
                  <a:pt x="2018805" y="955963"/>
                </a:cubicBezTo>
                <a:cubicBezTo>
                  <a:pt x="1998845" y="948478"/>
                  <a:pt x="1978908" y="940871"/>
                  <a:pt x="1959428" y="932213"/>
                </a:cubicBezTo>
                <a:cubicBezTo>
                  <a:pt x="1943251" y="925023"/>
                  <a:pt x="1928198" y="915435"/>
                  <a:pt x="1911927" y="908462"/>
                </a:cubicBezTo>
                <a:cubicBezTo>
                  <a:pt x="1872741" y="891668"/>
                  <a:pt x="1833620" y="874443"/>
                  <a:pt x="1793174" y="860961"/>
                </a:cubicBezTo>
                <a:cubicBezTo>
                  <a:pt x="1781299" y="857003"/>
                  <a:pt x="1769269" y="853481"/>
                  <a:pt x="1757548" y="849086"/>
                </a:cubicBezTo>
                <a:cubicBezTo>
                  <a:pt x="1737588" y="841601"/>
                  <a:pt x="1718131" y="832820"/>
                  <a:pt x="1698171" y="825335"/>
                </a:cubicBezTo>
                <a:cubicBezTo>
                  <a:pt x="1686450" y="820940"/>
                  <a:pt x="1674266" y="817855"/>
                  <a:pt x="1662545" y="813460"/>
                </a:cubicBezTo>
                <a:cubicBezTo>
                  <a:pt x="1642585" y="805975"/>
                  <a:pt x="1622960" y="797626"/>
                  <a:pt x="1603168" y="789709"/>
                </a:cubicBezTo>
                <a:cubicBezTo>
                  <a:pt x="1595251" y="777834"/>
                  <a:pt x="1590563" y="762999"/>
                  <a:pt x="1579418" y="754083"/>
                </a:cubicBezTo>
                <a:cubicBezTo>
                  <a:pt x="1569643" y="746263"/>
                  <a:pt x="1555298" y="747139"/>
                  <a:pt x="1543792" y="742208"/>
                </a:cubicBezTo>
                <a:cubicBezTo>
                  <a:pt x="1441072" y="698185"/>
                  <a:pt x="1544214" y="734431"/>
                  <a:pt x="1460665" y="706582"/>
                </a:cubicBezTo>
                <a:cubicBezTo>
                  <a:pt x="1436914" y="690748"/>
                  <a:pt x="1416493" y="668106"/>
                  <a:pt x="1389413" y="659080"/>
                </a:cubicBezTo>
                <a:cubicBezTo>
                  <a:pt x="1377538" y="655122"/>
                  <a:pt x="1364983" y="652803"/>
                  <a:pt x="1353787" y="647205"/>
                </a:cubicBezTo>
                <a:cubicBezTo>
                  <a:pt x="1251065" y="595845"/>
                  <a:pt x="1337555" y="622365"/>
                  <a:pt x="1246909" y="599704"/>
                </a:cubicBezTo>
                <a:cubicBezTo>
                  <a:pt x="1147701" y="550100"/>
                  <a:pt x="1255136" y="598609"/>
                  <a:pt x="1140031" y="564078"/>
                </a:cubicBezTo>
                <a:cubicBezTo>
                  <a:pt x="976293" y="514957"/>
                  <a:pt x="1159391" y="565589"/>
                  <a:pt x="1045028" y="516576"/>
                </a:cubicBezTo>
                <a:cubicBezTo>
                  <a:pt x="1030027" y="510147"/>
                  <a:pt x="1013220" y="509185"/>
                  <a:pt x="997527" y="504701"/>
                </a:cubicBezTo>
                <a:cubicBezTo>
                  <a:pt x="985491" y="501262"/>
                  <a:pt x="973407" y="497757"/>
                  <a:pt x="961901" y="492826"/>
                </a:cubicBezTo>
                <a:cubicBezTo>
                  <a:pt x="945630" y="485853"/>
                  <a:pt x="929770" y="477858"/>
                  <a:pt x="914400" y="469075"/>
                </a:cubicBezTo>
                <a:cubicBezTo>
                  <a:pt x="902008" y="461994"/>
                  <a:pt x="891892" y="450947"/>
                  <a:pt x="878774" y="445325"/>
                </a:cubicBezTo>
                <a:cubicBezTo>
                  <a:pt x="863772" y="438896"/>
                  <a:pt x="847106" y="437408"/>
                  <a:pt x="831272" y="433449"/>
                </a:cubicBezTo>
                <a:cubicBezTo>
                  <a:pt x="795496" y="409599"/>
                  <a:pt x="790328" y="404026"/>
                  <a:pt x="748145" y="385948"/>
                </a:cubicBezTo>
                <a:cubicBezTo>
                  <a:pt x="724299" y="375728"/>
                  <a:pt x="689115" y="368222"/>
                  <a:pt x="665018" y="362197"/>
                </a:cubicBezTo>
                <a:cubicBezTo>
                  <a:pt x="635489" y="342512"/>
                  <a:pt x="616325" y="327609"/>
                  <a:pt x="581891" y="314696"/>
                </a:cubicBezTo>
                <a:cubicBezTo>
                  <a:pt x="566609" y="308965"/>
                  <a:pt x="550223" y="306779"/>
                  <a:pt x="534389" y="302821"/>
                </a:cubicBezTo>
                <a:cubicBezTo>
                  <a:pt x="491024" y="273911"/>
                  <a:pt x="457649" y="249533"/>
                  <a:pt x="403761" y="231569"/>
                </a:cubicBezTo>
                <a:cubicBezTo>
                  <a:pt x="391886" y="227610"/>
                  <a:pt x="379331" y="225291"/>
                  <a:pt x="368135" y="219693"/>
                </a:cubicBezTo>
                <a:cubicBezTo>
                  <a:pt x="355370" y="213310"/>
                  <a:pt x="345274" y="202326"/>
                  <a:pt x="332509" y="195943"/>
                </a:cubicBezTo>
                <a:cubicBezTo>
                  <a:pt x="321313" y="190345"/>
                  <a:pt x="308079" y="189665"/>
                  <a:pt x="296883" y="184067"/>
                </a:cubicBezTo>
                <a:cubicBezTo>
                  <a:pt x="284118" y="177684"/>
                  <a:pt x="274022" y="166700"/>
                  <a:pt x="261257" y="160317"/>
                </a:cubicBezTo>
                <a:cubicBezTo>
                  <a:pt x="250061" y="154719"/>
                  <a:pt x="237137" y="153372"/>
                  <a:pt x="225631" y="148441"/>
                </a:cubicBezTo>
                <a:cubicBezTo>
                  <a:pt x="209360" y="141468"/>
                  <a:pt x="194400" y="131664"/>
                  <a:pt x="178129" y="124691"/>
                </a:cubicBezTo>
                <a:cubicBezTo>
                  <a:pt x="166624" y="119760"/>
                  <a:pt x="153446" y="118894"/>
                  <a:pt x="142504" y="112815"/>
                </a:cubicBezTo>
                <a:cubicBezTo>
                  <a:pt x="117552" y="98952"/>
                  <a:pt x="71252" y="65314"/>
                  <a:pt x="71252" y="65314"/>
                </a:cubicBezTo>
                <a:cubicBezTo>
                  <a:pt x="53015" y="37958"/>
                  <a:pt x="50115" y="17813"/>
                  <a:pt x="11875" y="17813"/>
                </a:cubicBezTo>
                <a:cubicBezTo>
                  <a:pt x="6277" y="17813"/>
                  <a:pt x="0" y="0"/>
                  <a:pt x="0" y="5938"/>
                </a:cubicBezTo>
                <a:close/>
              </a:path>
            </a:pathLst>
          </a:custGeom>
          <a:solidFill>
            <a:srgbClr val="FFFF00">
              <a:alpha val="50195"/>
            </a:srgbClr>
          </a:solidFill>
          <a:ln w="9525" algn="ctr">
            <a:solidFill>
              <a:schemeClr val="tx1"/>
            </a:solidFill>
            <a:round/>
            <a:headEnd/>
            <a:tailEnd/>
          </a:ln>
        </p:spPr>
        <p:txBody>
          <a:bodyPr/>
          <a:lstStyle/>
          <a:p>
            <a:endParaRPr lang="en-US"/>
          </a:p>
        </p:txBody>
      </p:sp>
      <p:sp>
        <p:nvSpPr>
          <p:cNvPr id="8" name="Freeform 7"/>
          <p:cNvSpPr>
            <a:spLocks noChangeArrowheads="1"/>
          </p:cNvSpPr>
          <p:nvPr/>
        </p:nvSpPr>
        <p:spPr bwMode="auto">
          <a:xfrm>
            <a:off x="-688975" y="-344488"/>
            <a:ext cx="7410450" cy="8431213"/>
          </a:xfrm>
          <a:custGeom>
            <a:avLst/>
            <a:gdLst>
              <a:gd name="T0" fmla="*/ 0 w 7410203"/>
              <a:gd name="T1" fmla="*/ 0 h 8431480"/>
              <a:gd name="T2" fmla="*/ 7410203 w 7410203"/>
              <a:gd name="T3" fmla="*/ 8431480 h 8431480"/>
            </a:gdLst>
            <a:ahLst/>
            <a:cxnLst/>
            <a:rect l="T0" t="T1" r="T2" b="T3"/>
            <a:pathLst>
              <a:path w="7410203" h="8431480">
                <a:moveTo>
                  <a:pt x="2054431" y="308758"/>
                </a:moveTo>
                <a:cubicBezTo>
                  <a:pt x="2077784" y="343788"/>
                  <a:pt x="2079520" y="351436"/>
                  <a:pt x="2113808" y="380010"/>
                </a:cubicBezTo>
                <a:cubicBezTo>
                  <a:pt x="2124772" y="389147"/>
                  <a:pt x="2138470" y="394624"/>
                  <a:pt x="2149434" y="403761"/>
                </a:cubicBezTo>
                <a:cubicBezTo>
                  <a:pt x="2162336" y="414512"/>
                  <a:pt x="2171803" y="429076"/>
                  <a:pt x="2185060" y="439387"/>
                </a:cubicBezTo>
                <a:cubicBezTo>
                  <a:pt x="2207592" y="456912"/>
                  <a:pt x="2256312" y="486888"/>
                  <a:pt x="2256312" y="486888"/>
                </a:cubicBezTo>
                <a:cubicBezTo>
                  <a:pt x="2264229" y="498763"/>
                  <a:pt x="2269971" y="512422"/>
                  <a:pt x="2280063" y="522514"/>
                </a:cubicBezTo>
                <a:cubicBezTo>
                  <a:pt x="2290155" y="532606"/>
                  <a:pt x="2306772" y="535120"/>
                  <a:pt x="2315688" y="546265"/>
                </a:cubicBezTo>
                <a:cubicBezTo>
                  <a:pt x="2381241" y="628206"/>
                  <a:pt x="2261093" y="537575"/>
                  <a:pt x="2363190" y="605641"/>
                </a:cubicBezTo>
                <a:cubicBezTo>
                  <a:pt x="2419161" y="689600"/>
                  <a:pt x="2346063" y="588514"/>
                  <a:pt x="2434442" y="676893"/>
                </a:cubicBezTo>
                <a:cubicBezTo>
                  <a:pt x="2513614" y="756065"/>
                  <a:pt x="2398811" y="672931"/>
                  <a:pt x="2493818" y="736270"/>
                </a:cubicBezTo>
                <a:cubicBezTo>
                  <a:pt x="2501735" y="748145"/>
                  <a:pt x="2507477" y="761804"/>
                  <a:pt x="2517569" y="771896"/>
                </a:cubicBezTo>
                <a:cubicBezTo>
                  <a:pt x="2527661" y="781988"/>
                  <a:pt x="2543797" y="784905"/>
                  <a:pt x="2553195" y="795646"/>
                </a:cubicBezTo>
                <a:cubicBezTo>
                  <a:pt x="2571992" y="817128"/>
                  <a:pt x="2580512" y="846714"/>
                  <a:pt x="2600696" y="866898"/>
                </a:cubicBezTo>
                <a:cubicBezTo>
                  <a:pt x="2616530" y="882732"/>
                  <a:pt x="2633625" y="897398"/>
                  <a:pt x="2648198" y="914400"/>
                </a:cubicBezTo>
                <a:cubicBezTo>
                  <a:pt x="2677408" y="948478"/>
                  <a:pt x="2666393" y="958198"/>
                  <a:pt x="2707574" y="985652"/>
                </a:cubicBezTo>
                <a:cubicBezTo>
                  <a:pt x="2717989" y="992596"/>
                  <a:pt x="2731325" y="993569"/>
                  <a:pt x="2743200" y="997527"/>
                </a:cubicBezTo>
                <a:cubicBezTo>
                  <a:pt x="2830962" y="1085289"/>
                  <a:pt x="2716851" y="984353"/>
                  <a:pt x="2838203" y="1045028"/>
                </a:cubicBezTo>
                <a:cubicBezTo>
                  <a:pt x="2853224" y="1052539"/>
                  <a:pt x="2859855" y="1071338"/>
                  <a:pt x="2873829" y="1080654"/>
                </a:cubicBezTo>
                <a:cubicBezTo>
                  <a:pt x="2884244" y="1087598"/>
                  <a:pt x="2897580" y="1088571"/>
                  <a:pt x="2909455" y="1092529"/>
                </a:cubicBezTo>
                <a:cubicBezTo>
                  <a:pt x="2977517" y="1194625"/>
                  <a:pt x="2886891" y="1074478"/>
                  <a:pt x="2968831" y="1140031"/>
                </a:cubicBezTo>
                <a:cubicBezTo>
                  <a:pt x="2979976" y="1148947"/>
                  <a:pt x="2982490" y="1165565"/>
                  <a:pt x="2992582" y="1175657"/>
                </a:cubicBezTo>
                <a:cubicBezTo>
                  <a:pt x="3002674" y="1185749"/>
                  <a:pt x="3016333" y="1191490"/>
                  <a:pt x="3028208" y="1199407"/>
                </a:cubicBezTo>
                <a:cubicBezTo>
                  <a:pt x="3083626" y="1282534"/>
                  <a:pt x="3051958" y="1254825"/>
                  <a:pt x="3111335" y="1294410"/>
                </a:cubicBezTo>
                <a:cubicBezTo>
                  <a:pt x="3135768" y="1331059"/>
                  <a:pt x="3135154" y="1335183"/>
                  <a:pt x="3170712" y="1365662"/>
                </a:cubicBezTo>
                <a:cubicBezTo>
                  <a:pt x="3185739" y="1378543"/>
                  <a:pt x="3204218" y="1387293"/>
                  <a:pt x="3218213" y="1401288"/>
                </a:cubicBezTo>
                <a:cubicBezTo>
                  <a:pt x="3262024" y="1445099"/>
                  <a:pt x="3219229" y="1433633"/>
                  <a:pt x="3277590" y="1472540"/>
                </a:cubicBezTo>
                <a:cubicBezTo>
                  <a:pt x="3288005" y="1479484"/>
                  <a:pt x="3301341" y="1480457"/>
                  <a:pt x="3313216" y="1484415"/>
                </a:cubicBezTo>
                <a:lnTo>
                  <a:pt x="3420094" y="1591293"/>
                </a:lnTo>
                <a:cubicBezTo>
                  <a:pt x="3431969" y="1603168"/>
                  <a:pt x="3441746" y="1617603"/>
                  <a:pt x="3455720" y="1626919"/>
                </a:cubicBezTo>
                <a:cubicBezTo>
                  <a:pt x="3544179" y="1685893"/>
                  <a:pt x="3435528" y="1610094"/>
                  <a:pt x="3526972" y="1686296"/>
                </a:cubicBezTo>
                <a:cubicBezTo>
                  <a:pt x="3537936" y="1695433"/>
                  <a:pt x="3550984" y="1701750"/>
                  <a:pt x="3562598" y="1710046"/>
                </a:cubicBezTo>
                <a:cubicBezTo>
                  <a:pt x="3578704" y="1721550"/>
                  <a:pt x="3595072" y="1732791"/>
                  <a:pt x="3610099" y="1745672"/>
                </a:cubicBezTo>
                <a:cubicBezTo>
                  <a:pt x="3622850" y="1756602"/>
                  <a:pt x="3632974" y="1770368"/>
                  <a:pt x="3645725" y="1781298"/>
                </a:cubicBezTo>
                <a:cubicBezTo>
                  <a:pt x="3676496" y="1807673"/>
                  <a:pt x="3733822" y="1843988"/>
                  <a:pt x="3764478" y="1864426"/>
                </a:cubicBezTo>
                <a:cubicBezTo>
                  <a:pt x="3776353" y="1872343"/>
                  <a:pt x="3790012" y="1878084"/>
                  <a:pt x="3800104" y="1888176"/>
                </a:cubicBezTo>
                <a:cubicBezTo>
                  <a:pt x="3904186" y="1992258"/>
                  <a:pt x="3776815" y="1860229"/>
                  <a:pt x="3859481" y="1959428"/>
                </a:cubicBezTo>
                <a:cubicBezTo>
                  <a:pt x="3894363" y="2001286"/>
                  <a:pt x="3916704" y="2009452"/>
                  <a:pt x="3966359" y="2042555"/>
                </a:cubicBezTo>
                <a:cubicBezTo>
                  <a:pt x="4012402" y="2073250"/>
                  <a:pt x="3988444" y="2061792"/>
                  <a:pt x="4037611" y="2078181"/>
                </a:cubicBezTo>
                <a:cubicBezTo>
                  <a:pt x="4075247" y="2134637"/>
                  <a:pt x="4056848" y="2100268"/>
                  <a:pt x="4085112" y="2185059"/>
                </a:cubicBezTo>
                <a:lnTo>
                  <a:pt x="4096987" y="2220685"/>
                </a:lnTo>
                <a:cubicBezTo>
                  <a:pt x="4100946" y="2232560"/>
                  <a:pt x="4106408" y="2244036"/>
                  <a:pt x="4108863" y="2256311"/>
                </a:cubicBezTo>
                <a:cubicBezTo>
                  <a:pt x="4110576" y="2264875"/>
                  <a:pt x="4122180" y="2335665"/>
                  <a:pt x="4132613" y="2351314"/>
                </a:cubicBezTo>
                <a:cubicBezTo>
                  <a:pt x="4141929" y="2365288"/>
                  <a:pt x="4156364" y="2375065"/>
                  <a:pt x="4168239" y="2386940"/>
                </a:cubicBezTo>
                <a:cubicBezTo>
                  <a:pt x="4172197" y="2398815"/>
                  <a:pt x="4174035" y="2411624"/>
                  <a:pt x="4180114" y="2422566"/>
                </a:cubicBezTo>
                <a:cubicBezTo>
                  <a:pt x="4193977" y="2447519"/>
                  <a:pt x="4227616" y="2493818"/>
                  <a:pt x="4227616" y="2493818"/>
                </a:cubicBezTo>
                <a:cubicBezTo>
                  <a:pt x="4236304" y="2537257"/>
                  <a:pt x="4243152" y="2584263"/>
                  <a:pt x="4263242" y="2624446"/>
                </a:cubicBezTo>
                <a:lnTo>
                  <a:pt x="4286992" y="2671948"/>
                </a:lnTo>
                <a:cubicBezTo>
                  <a:pt x="4294909" y="2711532"/>
                  <a:pt x="4297977" y="2752404"/>
                  <a:pt x="4310743" y="2790701"/>
                </a:cubicBezTo>
                <a:lnTo>
                  <a:pt x="4334494" y="2861953"/>
                </a:lnTo>
                <a:cubicBezTo>
                  <a:pt x="4338452" y="2905496"/>
                  <a:pt x="4338771" y="2949524"/>
                  <a:pt x="4346369" y="2992581"/>
                </a:cubicBezTo>
                <a:cubicBezTo>
                  <a:pt x="4350720" y="3017235"/>
                  <a:pt x="4363242" y="3039761"/>
                  <a:pt x="4370120" y="3063833"/>
                </a:cubicBezTo>
                <a:cubicBezTo>
                  <a:pt x="4378037" y="3091542"/>
                  <a:pt x="4386445" y="3119116"/>
                  <a:pt x="4393870" y="3146961"/>
                </a:cubicBezTo>
                <a:cubicBezTo>
                  <a:pt x="4424105" y="3260343"/>
                  <a:pt x="4398193" y="3212821"/>
                  <a:pt x="4441372" y="3277589"/>
                </a:cubicBezTo>
                <a:cubicBezTo>
                  <a:pt x="4445330" y="3293423"/>
                  <a:pt x="4450046" y="3309086"/>
                  <a:pt x="4453247" y="3325090"/>
                </a:cubicBezTo>
                <a:cubicBezTo>
                  <a:pt x="4457969" y="3348701"/>
                  <a:pt x="4459899" y="3372837"/>
                  <a:pt x="4465122" y="3396342"/>
                </a:cubicBezTo>
                <a:cubicBezTo>
                  <a:pt x="4467838" y="3408562"/>
                  <a:pt x="4473559" y="3419932"/>
                  <a:pt x="4476998" y="3431968"/>
                </a:cubicBezTo>
                <a:cubicBezTo>
                  <a:pt x="4481482" y="3447661"/>
                  <a:pt x="4482444" y="3464468"/>
                  <a:pt x="4488873" y="3479470"/>
                </a:cubicBezTo>
                <a:cubicBezTo>
                  <a:pt x="4494495" y="3492588"/>
                  <a:pt x="4504707" y="3503221"/>
                  <a:pt x="4512624" y="3515096"/>
                </a:cubicBezTo>
                <a:cubicBezTo>
                  <a:pt x="4516582" y="3550722"/>
                  <a:pt x="4518270" y="3586674"/>
                  <a:pt x="4524499" y="3621974"/>
                </a:cubicBezTo>
                <a:cubicBezTo>
                  <a:pt x="4548257" y="3756605"/>
                  <a:pt x="4539089" y="3675469"/>
                  <a:pt x="4560125" y="3752602"/>
                </a:cubicBezTo>
                <a:cubicBezTo>
                  <a:pt x="4568713" y="3784094"/>
                  <a:pt x="4574275" y="3816406"/>
                  <a:pt x="4583875" y="3847605"/>
                </a:cubicBezTo>
                <a:cubicBezTo>
                  <a:pt x="4590144" y="3867979"/>
                  <a:pt x="4600885" y="3886758"/>
                  <a:pt x="4607626" y="3906981"/>
                </a:cubicBezTo>
                <a:cubicBezTo>
                  <a:pt x="4612787" y="3922465"/>
                  <a:pt x="4613770" y="3939201"/>
                  <a:pt x="4619501" y="3954483"/>
                </a:cubicBezTo>
                <a:cubicBezTo>
                  <a:pt x="4625717" y="3971059"/>
                  <a:pt x="4636677" y="3985548"/>
                  <a:pt x="4643252" y="4001984"/>
                </a:cubicBezTo>
                <a:cubicBezTo>
                  <a:pt x="4652550" y="4025229"/>
                  <a:pt x="4657705" y="4049991"/>
                  <a:pt x="4667003" y="4073236"/>
                </a:cubicBezTo>
                <a:cubicBezTo>
                  <a:pt x="4674920" y="4093028"/>
                  <a:pt x="4683268" y="4112653"/>
                  <a:pt x="4690753" y="4132613"/>
                </a:cubicBezTo>
                <a:cubicBezTo>
                  <a:pt x="4695148" y="4144334"/>
                  <a:pt x="4698234" y="4156518"/>
                  <a:pt x="4702629" y="4168239"/>
                </a:cubicBezTo>
                <a:cubicBezTo>
                  <a:pt x="4710114" y="4188198"/>
                  <a:pt x="4719638" y="4207392"/>
                  <a:pt x="4726379" y="4227615"/>
                </a:cubicBezTo>
                <a:cubicBezTo>
                  <a:pt x="4731540" y="4243098"/>
                  <a:pt x="4733094" y="4259633"/>
                  <a:pt x="4738255" y="4275116"/>
                </a:cubicBezTo>
                <a:cubicBezTo>
                  <a:pt x="4744996" y="4295339"/>
                  <a:pt x="4755264" y="4314270"/>
                  <a:pt x="4762005" y="4334493"/>
                </a:cubicBezTo>
                <a:cubicBezTo>
                  <a:pt x="4767166" y="4349976"/>
                  <a:pt x="4769397" y="4366301"/>
                  <a:pt x="4773881" y="4381994"/>
                </a:cubicBezTo>
                <a:cubicBezTo>
                  <a:pt x="4777320" y="4394030"/>
                  <a:pt x="4781798" y="4405745"/>
                  <a:pt x="4785756" y="4417620"/>
                </a:cubicBezTo>
                <a:cubicBezTo>
                  <a:pt x="4789714" y="4575958"/>
                  <a:pt x="4786857" y="4734613"/>
                  <a:pt x="4797631" y="4892633"/>
                </a:cubicBezTo>
                <a:cubicBezTo>
                  <a:pt x="4798835" y="4910295"/>
                  <a:pt x="4815166" y="4923559"/>
                  <a:pt x="4821382" y="4940135"/>
                </a:cubicBezTo>
                <a:cubicBezTo>
                  <a:pt x="4869887" y="5069481"/>
                  <a:pt x="4790884" y="4902892"/>
                  <a:pt x="4857008" y="5035137"/>
                </a:cubicBezTo>
                <a:cubicBezTo>
                  <a:pt x="4883749" y="5195586"/>
                  <a:pt x="4848106" y="5041828"/>
                  <a:pt x="4892634" y="5142015"/>
                </a:cubicBezTo>
                <a:cubicBezTo>
                  <a:pt x="4892639" y="5142025"/>
                  <a:pt x="4922321" y="5231074"/>
                  <a:pt x="4928260" y="5248893"/>
                </a:cubicBezTo>
                <a:cubicBezTo>
                  <a:pt x="4932218" y="5260768"/>
                  <a:pt x="4934537" y="5273323"/>
                  <a:pt x="4940135" y="5284519"/>
                </a:cubicBezTo>
                <a:lnTo>
                  <a:pt x="4963886" y="5332020"/>
                </a:lnTo>
                <a:cubicBezTo>
                  <a:pt x="4967844" y="5347854"/>
                  <a:pt x="4971277" y="5363829"/>
                  <a:pt x="4975761" y="5379522"/>
                </a:cubicBezTo>
                <a:cubicBezTo>
                  <a:pt x="4994184" y="5444004"/>
                  <a:pt x="4994446" y="5408509"/>
                  <a:pt x="5011387" y="5510150"/>
                </a:cubicBezTo>
                <a:cubicBezTo>
                  <a:pt x="5034661" y="5649788"/>
                  <a:pt x="5011516" y="5522601"/>
                  <a:pt x="5035138" y="5628903"/>
                </a:cubicBezTo>
                <a:cubicBezTo>
                  <a:pt x="5039516" y="5648607"/>
                  <a:pt x="5041702" y="5668807"/>
                  <a:pt x="5047013" y="5688280"/>
                </a:cubicBezTo>
                <a:cubicBezTo>
                  <a:pt x="5053600" y="5712433"/>
                  <a:pt x="5062847" y="5735781"/>
                  <a:pt x="5070764" y="5759532"/>
                </a:cubicBezTo>
                <a:lnTo>
                  <a:pt x="5082639" y="5795158"/>
                </a:lnTo>
                <a:cubicBezTo>
                  <a:pt x="5086597" y="5807033"/>
                  <a:pt x="5087570" y="5820369"/>
                  <a:pt x="5094514" y="5830784"/>
                </a:cubicBezTo>
                <a:cubicBezTo>
                  <a:pt x="5102431" y="5842659"/>
                  <a:pt x="5111431" y="5853880"/>
                  <a:pt x="5118265" y="5866410"/>
                </a:cubicBezTo>
                <a:cubicBezTo>
                  <a:pt x="5135219" y="5897492"/>
                  <a:pt x="5144523" y="5933089"/>
                  <a:pt x="5165766" y="5961413"/>
                </a:cubicBezTo>
                <a:cubicBezTo>
                  <a:pt x="5211469" y="6022349"/>
                  <a:pt x="5187397" y="5994919"/>
                  <a:pt x="5237018" y="6044540"/>
                </a:cubicBezTo>
                <a:cubicBezTo>
                  <a:pt x="5246676" y="6073513"/>
                  <a:pt x="5249625" y="6092773"/>
                  <a:pt x="5272644" y="6115792"/>
                </a:cubicBezTo>
                <a:cubicBezTo>
                  <a:pt x="5282736" y="6125884"/>
                  <a:pt x="5296395" y="6131625"/>
                  <a:pt x="5308270" y="6139542"/>
                </a:cubicBezTo>
                <a:cubicBezTo>
                  <a:pt x="5312229" y="6151417"/>
                  <a:pt x="5312326" y="6165393"/>
                  <a:pt x="5320146" y="6175168"/>
                </a:cubicBezTo>
                <a:cubicBezTo>
                  <a:pt x="5332786" y="6190968"/>
                  <a:pt x="5389786" y="6214578"/>
                  <a:pt x="5403273" y="6222670"/>
                </a:cubicBezTo>
                <a:cubicBezTo>
                  <a:pt x="5427750" y="6237356"/>
                  <a:pt x="5450774" y="6254337"/>
                  <a:pt x="5474525" y="6270171"/>
                </a:cubicBezTo>
                <a:cubicBezTo>
                  <a:pt x="5486400" y="6278088"/>
                  <a:pt x="5496611" y="6289409"/>
                  <a:pt x="5510151" y="6293922"/>
                </a:cubicBezTo>
                <a:lnTo>
                  <a:pt x="5545777" y="6305797"/>
                </a:lnTo>
                <a:cubicBezTo>
                  <a:pt x="5569528" y="6321631"/>
                  <a:pt x="5591498" y="6340532"/>
                  <a:pt x="5617029" y="6353298"/>
                </a:cubicBezTo>
                <a:cubicBezTo>
                  <a:pt x="5648696" y="6369132"/>
                  <a:pt x="5686996" y="6375765"/>
                  <a:pt x="5712031" y="6400800"/>
                </a:cubicBezTo>
                <a:cubicBezTo>
                  <a:pt x="5723906" y="6412675"/>
                  <a:pt x="5734659" y="6425791"/>
                  <a:pt x="5747657" y="6436426"/>
                </a:cubicBezTo>
                <a:cubicBezTo>
                  <a:pt x="5778294" y="6461492"/>
                  <a:pt x="5820702" y="6474742"/>
                  <a:pt x="5842660" y="6507678"/>
                </a:cubicBezTo>
                <a:cubicBezTo>
                  <a:pt x="5901637" y="6596140"/>
                  <a:pt x="5825831" y="6487480"/>
                  <a:pt x="5902037" y="6578929"/>
                </a:cubicBezTo>
                <a:cubicBezTo>
                  <a:pt x="5942583" y="6627585"/>
                  <a:pt x="5906892" y="6605573"/>
                  <a:pt x="5961413" y="6650181"/>
                </a:cubicBezTo>
                <a:cubicBezTo>
                  <a:pt x="5992050" y="6675247"/>
                  <a:pt x="6028426" y="6693443"/>
                  <a:pt x="6056416" y="6721433"/>
                </a:cubicBezTo>
                <a:cubicBezTo>
                  <a:pt x="6068291" y="6733308"/>
                  <a:pt x="6079291" y="6746129"/>
                  <a:pt x="6092042" y="6757059"/>
                </a:cubicBezTo>
                <a:cubicBezTo>
                  <a:pt x="6130523" y="6790043"/>
                  <a:pt x="6154624" y="6801734"/>
                  <a:pt x="6198920" y="6828311"/>
                </a:cubicBezTo>
                <a:cubicBezTo>
                  <a:pt x="6223549" y="6902200"/>
                  <a:pt x="6190124" y="6833590"/>
                  <a:pt x="6246421" y="6875813"/>
                </a:cubicBezTo>
                <a:cubicBezTo>
                  <a:pt x="6268813" y="6892607"/>
                  <a:pt x="6284733" y="6916757"/>
                  <a:pt x="6305798" y="6935189"/>
                </a:cubicBezTo>
                <a:cubicBezTo>
                  <a:pt x="6341188" y="6966155"/>
                  <a:pt x="6389161" y="6975475"/>
                  <a:pt x="6424551" y="7006441"/>
                </a:cubicBezTo>
                <a:cubicBezTo>
                  <a:pt x="6445616" y="7024873"/>
                  <a:pt x="6462264" y="7048093"/>
                  <a:pt x="6483927" y="7065818"/>
                </a:cubicBezTo>
                <a:cubicBezTo>
                  <a:pt x="6506019" y="7083894"/>
                  <a:pt x="6555179" y="7113319"/>
                  <a:pt x="6555179" y="7113319"/>
                </a:cubicBezTo>
                <a:cubicBezTo>
                  <a:pt x="6563096" y="7125194"/>
                  <a:pt x="6568189" y="7139547"/>
                  <a:pt x="6578930" y="7148945"/>
                </a:cubicBezTo>
                <a:cubicBezTo>
                  <a:pt x="6629186" y="7192918"/>
                  <a:pt x="6636877" y="7192011"/>
                  <a:pt x="6685808" y="7208322"/>
                </a:cubicBezTo>
                <a:cubicBezTo>
                  <a:pt x="6697683" y="7220197"/>
                  <a:pt x="6707460" y="7234632"/>
                  <a:pt x="6721434" y="7243948"/>
                </a:cubicBezTo>
                <a:cubicBezTo>
                  <a:pt x="6731849" y="7250892"/>
                  <a:pt x="6746192" y="7249613"/>
                  <a:pt x="6757060" y="7255823"/>
                </a:cubicBezTo>
                <a:cubicBezTo>
                  <a:pt x="6774244" y="7265643"/>
                  <a:pt x="6789534" y="7278568"/>
                  <a:pt x="6804561" y="7291449"/>
                </a:cubicBezTo>
                <a:cubicBezTo>
                  <a:pt x="6817312" y="7302379"/>
                  <a:pt x="6826930" y="7316764"/>
                  <a:pt x="6840187" y="7327075"/>
                </a:cubicBezTo>
                <a:cubicBezTo>
                  <a:pt x="6947047" y="7410188"/>
                  <a:pt x="6875822" y="7344895"/>
                  <a:pt x="6947065" y="7398327"/>
                </a:cubicBezTo>
                <a:cubicBezTo>
                  <a:pt x="6990371" y="7430807"/>
                  <a:pt x="7017082" y="7452212"/>
                  <a:pt x="7065818" y="7481454"/>
                </a:cubicBezTo>
                <a:cubicBezTo>
                  <a:pt x="7085610" y="7493329"/>
                  <a:pt x="7105622" y="7504847"/>
                  <a:pt x="7125195" y="7517080"/>
                </a:cubicBezTo>
                <a:cubicBezTo>
                  <a:pt x="7143175" y="7528318"/>
                  <a:pt x="7196710" y="7564845"/>
                  <a:pt x="7208322" y="7576457"/>
                </a:cubicBezTo>
                <a:cubicBezTo>
                  <a:pt x="7284389" y="7652523"/>
                  <a:pt x="7221533" y="7624402"/>
                  <a:pt x="7291450" y="7647709"/>
                </a:cubicBezTo>
                <a:cubicBezTo>
                  <a:pt x="7359512" y="7749805"/>
                  <a:pt x="7268885" y="7629658"/>
                  <a:pt x="7350826" y="7695210"/>
                </a:cubicBezTo>
                <a:cubicBezTo>
                  <a:pt x="7361971" y="7704126"/>
                  <a:pt x="7367496" y="7718444"/>
                  <a:pt x="7374577" y="7730836"/>
                </a:cubicBezTo>
                <a:cubicBezTo>
                  <a:pt x="7398054" y="7771920"/>
                  <a:pt x="7396880" y="7773997"/>
                  <a:pt x="7410203" y="7813963"/>
                </a:cubicBezTo>
                <a:cubicBezTo>
                  <a:pt x="7410119" y="7815221"/>
                  <a:pt x="7405542" y="8000563"/>
                  <a:pt x="7386452" y="8051470"/>
                </a:cubicBezTo>
                <a:cubicBezTo>
                  <a:pt x="7369482" y="8096725"/>
                  <a:pt x="7354877" y="8087040"/>
                  <a:pt x="7315200" y="8110846"/>
                </a:cubicBezTo>
                <a:cubicBezTo>
                  <a:pt x="7289678" y="8126159"/>
                  <a:pt x="7215919" y="8180042"/>
                  <a:pt x="7184572" y="8193974"/>
                </a:cubicBezTo>
                <a:cubicBezTo>
                  <a:pt x="7169657" y="8200603"/>
                  <a:pt x="7152904" y="8201891"/>
                  <a:pt x="7137070" y="8205849"/>
                </a:cubicBezTo>
                <a:cubicBezTo>
                  <a:pt x="7052101" y="8262496"/>
                  <a:pt x="7156186" y="8198874"/>
                  <a:pt x="7053943" y="8241475"/>
                </a:cubicBezTo>
                <a:cubicBezTo>
                  <a:pt x="7021261" y="8255092"/>
                  <a:pt x="6992529" y="8277780"/>
                  <a:pt x="6958940" y="8288976"/>
                </a:cubicBezTo>
                <a:cubicBezTo>
                  <a:pt x="6764201" y="8353890"/>
                  <a:pt x="6919952" y="8305008"/>
                  <a:pt x="6804561" y="8336478"/>
                </a:cubicBezTo>
                <a:cubicBezTo>
                  <a:pt x="6776759" y="8344060"/>
                  <a:pt x="6748517" y="8350380"/>
                  <a:pt x="6721434" y="8360228"/>
                </a:cubicBezTo>
                <a:cubicBezTo>
                  <a:pt x="6704797" y="8366278"/>
                  <a:pt x="6690509" y="8377763"/>
                  <a:pt x="6673933" y="8383979"/>
                </a:cubicBezTo>
                <a:cubicBezTo>
                  <a:pt x="6658651" y="8389710"/>
                  <a:pt x="6642124" y="8391370"/>
                  <a:pt x="6626431" y="8395854"/>
                </a:cubicBezTo>
                <a:cubicBezTo>
                  <a:pt x="6614395" y="8399293"/>
                  <a:pt x="6602949" y="8404693"/>
                  <a:pt x="6590805" y="8407729"/>
                </a:cubicBezTo>
                <a:cubicBezTo>
                  <a:pt x="6520684" y="8425260"/>
                  <a:pt x="6481933" y="8424104"/>
                  <a:pt x="6400800" y="8431480"/>
                </a:cubicBezTo>
                <a:lnTo>
                  <a:pt x="5818909" y="8419605"/>
                </a:lnTo>
                <a:cubicBezTo>
                  <a:pt x="5752954" y="8417544"/>
                  <a:pt x="5558160" y="8400803"/>
                  <a:pt x="5486400" y="8395854"/>
                </a:cubicBezTo>
                <a:cubicBezTo>
                  <a:pt x="5368514" y="8387724"/>
                  <a:pt x="5279838" y="8385265"/>
                  <a:pt x="5165766" y="8372103"/>
                </a:cubicBezTo>
                <a:cubicBezTo>
                  <a:pt x="4781938" y="8327815"/>
                  <a:pt x="5165800" y="8364549"/>
                  <a:pt x="4857008" y="8336478"/>
                </a:cubicBezTo>
                <a:cubicBezTo>
                  <a:pt x="4825340" y="8328561"/>
                  <a:pt x="4794268" y="8317691"/>
                  <a:pt x="4762005" y="8312727"/>
                </a:cubicBezTo>
                <a:cubicBezTo>
                  <a:pt x="4632492" y="8292802"/>
                  <a:pt x="4511676" y="8286364"/>
                  <a:pt x="4381995" y="8277101"/>
                </a:cubicBezTo>
                <a:cubicBezTo>
                  <a:pt x="4342411" y="8261267"/>
                  <a:pt x="4304320" y="8241011"/>
                  <a:pt x="4263242" y="8229600"/>
                </a:cubicBezTo>
                <a:cubicBezTo>
                  <a:pt x="4232492" y="8221058"/>
                  <a:pt x="4199681" y="8223192"/>
                  <a:pt x="4168239" y="8217724"/>
                </a:cubicBezTo>
                <a:cubicBezTo>
                  <a:pt x="4108582" y="8207349"/>
                  <a:pt x="4048854" y="8196784"/>
                  <a:pt x="3990109" y="8182098"/>
                </a:cubicBezTo>
                <a:cubicBezTo>
                  <a:pt x="3974275" y="8178140"/>
                  <a:pt x="3958817" y="8172130"/>
                  <a:pt x="3942608" y="8170223"/>
                </a:cubicBezTo>
                <a:cubicBezTo>
                  <a:pt x="3891350" y="8164193"/>
                  <a:pt x="3839689" y="8162306"/>
                  <a:pt x="3788229" y="8158348"/>
                </a:cubicBezTo>
                <a:cubicBezTo>
                  <a:pt x="3645184" y="8129738"/>
                  <a:pt x="3828638" y="8165288"/>
                  <a:pt x="3562598" y="8122722"/>
                </a:cubicBezTo>
                <a:cubicBezTo>
                  <a:pt x="3518897" y="8115730"/>
                  <a:pt x="3475983" y="8103604"/>
                  <a:pt x="3431969" y="8098971"/>
                </a:cubicBezTo>
                <a:cubicBezTo>
                  <a:pt x="3325387" y="8087752"/>
                  <a:pt x="3218206" y="8083235"/>
                  <a:pt x="3111335" y="8075220"/>
                </a:cubicBezTo>
                <a:lnTo>
                  <a:pt x="2956956" y="8063345"/>
                </a:lnTo>
                <a:cubicBezTo>
                  <a:pt x="2941122" y="8059387"/>
                  <a:pt x="2925513" y="8054390"/>
                  <a:pt x="2909455" y="8051470"/>
                </a:cubicBezTo>
                <a:cubicBezTo>
                  <a:pt x="2754918" y="8023372"/>
                  <a:pt x="2740739" y="8047727"/>
                  <a:pt x="2517569" y="8015844"/>
                </a:cubicBezTo>
                <a:lnTo>
                  <a:pt x="2434442" y="8003968"/>
                </a:lnTo>
                <a:lnTo>
                  <a:pt x="2339439" y="7992093"/>
                </a:lnTo>
                <a:cubicBezTo>
                  <a:pt x="2287897" y="7984730"/>
                  <a:pt x="2236807" y="7974092"/>
                  <a:pt x="2185060" y="7968342"/>
                </a:cubicBezTo>
                <a:cubicBezTo>
                  <a:pt x="2129840" y="7962206"/>
                  <a:pt x="2074223" y="7960425"/>
                  <a:pt x="2018805" y="7956467"/>
                </a:cubicBezTo>
                <a:lnTo>
                  <a:pt x="1876301" y="7932716"/>
                </a:lnTo>
                <a:cubicBezTo>
                  <a:pt x="1809067" y="7922631"/>
                  <a:pt x="1729234" y="7915635"/>
                  <a:pt x="1662546" y="7908966"/>
                </a:cubicBezTo>
                <a:cubicBezTo>
                  <a:pt x="1631037" y="7898462"/>
                  <a:pt x="1613508" y="7891607"/>
                  <a:pt x="1579418" y="7885215"/>
                </a:cubicBezTo>
                <a:cubicBezTo>
                  <a:pt x="1532086" y="7876341"/>
                  <a:pt x="1483633" y="7873145"/>
                  <a:pt x="1436914" y="7861465"/>
                </a:cubicBezTo>
                <a:cubicBezTo>
                  <a:pt x="1421080" y="7857506"/>
                  <a:pt x="1405159" y="7853883"/>
                  <a:pt x="1389413" y="7849589"/>
                </a:cubicBezTo>
                <a:cubicBezTo>
                  <a:pt x="1361611" y="7842007"/>
                  <a:pt x="1334243" y="7832828"/>
                  <a:pt x="1306286" y="7825839"/>
                </a:cubicBezTo>
                <a:cubicBezTo>
                  <a:pt x="1286704" y="7820944"/>
                  <a:pt x="1266701" y="7817922"/>
                  <a:pt x="1246909" y="7813963"/>
                </a:cubicBezTo>
                <a:cubicBezTo>
                  <a:pt x="1223158" y="7802088"/>
                  <a:pt x="1200664" y="7787268"/>
                  <a:pt x="1175657" y="7778337"/>
                </a:cubicBezTo>
                <a:cubicBezTo>
                  <a:pt x="1144917" y="7767358"/>
                  <a:pt x="1112147" y="7763176"/>
                  <a:pt x="1080655" y="7754587"/>
                </a:cubicBezTo>
                <a:cubicBezTo>
                  <a:pt x="1068578" y="7751293"/>
                  <a:pt x="1056225" y="7748309"/>
                  <a:pt x="1045029" y="7742711"/>
                </a:cubicBezTo>
                <a:cubicBezTo>
                  <a:pt x="1032264" y="7736328"/>
                  <a:pt x="1022169" y="7725344"/>
                  <a:pt x="1009403" y="7718961"/>
                </a:cubicBezTo>
                <a:cubicBezTo>
                  <a:pt x="952188" y="7690354"/>
                  <a:pt x="943359" y="7694099"/>
                  <a:pt x="878774" y="7683335"/>
                </a:cubicBezTo>
                <a:cubicBezTo>
                  <a:pt x="830333" y="7659114"/>
                  <a:pt x="798559" y="7640762"/>
                  <a:pt x="748146" y="7623958"/>
                </a:cubicBezTo>
                <a:cubicBezTo>
                  <a:pt x="679053" y="7600927"/>
                  <a:pt x="711991" y="7625043"/>
                  <a:pt x="629392" y="7588332"/>
                </a:cubicBezTo>
                <a:cubicBezTo>
                  <a:pt x="616350" y="7582535"/>
                  <a:pt x="606004" y="7571924"/>
                  <a:pt x="593766" y="7564581"/>
                </a:cubicBezTo>
                <a:cubicBezTo>
                  <a:pt x="546611" y="7536288"/>
                  <a:pt x="500449" y="7506047"/>
                  <a:pt x="451263" y="7481454"/>
                </a:cubicBezTo>
                <a:cubicBezTo>
                  <a:pt x="427512" y="7469579"/>
                  <a:pt x="403223" y="7458724"/>
                  <a:pt x="380011" y="7445828"/>
                </a:cubicBezTo>
                <a:cubicBezTo>
                  <a:pt x="357682" y="7433423"/>
                  <a:pt x="314525" y="7399683"/>
                  <a:pt x="296883" y="7386452"/>
                </a:cubicBezTo>
                <a:cubicBezTo>
                  <a:pt x="281049" y="7362701"/>
                  <a:pt x="267214" y="7337490"/>
                  <a:pt x="249382" y="7315200"/>
                </a:cubicBezTo>
                <a:cubicBezTo>
                  <a:pt x="235394" y="7297714"/>
                  <a:pt x="214302" y="7286330"/>
                  <a:pt x="201881" y="7267698"/>
                </a:cubicBezTo>
                <a:cubicBezTo>
                  <a:pt x="190057" y="7249961"/>
                  <a:pt x="187063" y="7227677"/>
                  <a:pt x="178130" y="7208322"/>
                </a:cubicBezTo>
                <a:cubicBezTo>
                  <a:pt x="40351" y="6909802"/>
                  <a:pt x="203346" y="7292032"/>
                  <a:pt x="106878" y="7030192"/>
                </a:cubicBezTo>
                <a:cubicBezTo>
                  <a:pt x="89088" y="6981905"/>
                  <a:pt x="47501" y="6887688"/>
                  <a:pt x="47501" y="6887688"/>
                </a:cubicBezTo>
                <a:cubicBezTo>
                  <a:pt x="43543" y="6859979"/>
                  <a:pt x="38896" y="6832360"/>
                  <a:pt x="35626" y="6804561"/>
                </a:cubicBezTo>
                <a:cubicBezTo>
                  <a:pt x="30978" y="6765051"/>
                  <a:pt x="29126" y="6725224"/>
                  <a:pt x="23751" y="6685807"/>
                </a:cubicBezTo>
                <a:cubicBezTo>
                  <a:pt x="17244" y="6638092"/>
                  <a:pt x="7917" y="6590804"/>
                  <a:pt x="0" y="6543303"/>
                </a:cubicBezTo>
                <a:cubicBezTo>
                  <a:pt x="3958" y="6060373"/>
                  <a:pt x="6896" y="5577434"/>
                  <a:pt x="11875" y="5094514"/>
                </a:cubicBezTo>
                <a:cubicBezTo>
                  <a:pt x="17716" y="4527978"/>
                  <a:pt x="23981" y="4020193"/>
                  <a:pt x="47501" y="3455719"/>
                </a:cubicBezTo>
                <a:cubicBezTo>
                  <a:pt x="55418" y="3265714"/>
                  <a:pt x="53638" y="3075056"/>
                  <a:pt x="71252" y="2885703"/>
                </a:cubicBezTo>
                <a:lnTo>
                  <a:pt x="118753" y="2375065"/>
                </a:lnTo>
                <a:cubicBezTo>
                  <a:pt x="146825" y="1729448"/>
                  <a:pt x="109286" y="2386604"/>
                  <a:pt x="154379" y="1935678"/>
                </a:cubicBezTo>
                <a:cubicBezTo>
                  <a:pt x="160693" y="1872534"/>
                  <a:pt x="160758" y="1808892"/>
                  <a:pt x="166255" y="1745672"/>
                </a:cubicBezTo>
                <a:cubicBezTo>
                  <a:pt x="168680" y="1717787"/>
                  <a:pt x="174431" y="1690290"/>
                  <a:pt x="178130" y="1662545"/>
                </a:cubicBezTo>
                <a:cubicBezTo>
                  <a:pt x="182348" y="1630911"/>
                  <a:pt x="186664" y="1599281"/>
                  <a:pt x="190005" y="1567542"/>
                </a:cubicBezTo>
                <a:cubicBezTo>
                  <a:pt x="210711" y="1370833"/>
                  <a:pt x="188528" y="1503680"/>
                  <a:pt x="225631" y="1318161"/>
                </a:cubicBezTo>
                <a:cubicBezTo>
                  <a:pt x="229590" y="1262743"/>
                  <a:pt x="228842" y="1206786"/>
                  <a:pt x="237507" y="1151906"/>
                </a:cubicBezTo>
                <a:cubicBezTo>
                  <a:pt x="240832" y="1130850"/>
                  <a:pt x="258242" y="1113632"/>
                  <a:pt x="261257" y="1092529"/>
                </a:cubicBezTo>
                <a:cubicBezTo>
                  <a:pt x="270231" y="1029708"/>
                  <a:pt x="268072" y="965780"/>
                  <a:pt x="273133" y="902524"/>
                </a:cubicBezTo>
                <a:cubicBezTo>
                  <a:pt x="275992" y="866793"/>
                  <a:pt x="279417" y="831053"/>
                  <a:pt x="285008" y="795646"/>
                </a:cubicBezTo>
                <a:cubicBezTo>
                  <a:pt x="319662" y="576169"/>
                  <a:pt x="287447" y="749557"/>
                  <a:pt x="332509" y="629392"/>
                </a:cubicBezTo>
                <a:cubicBezTo>
                  <a:pt x="369418" y="530967"/>
                  <a:pt x="310140" y="638229"/>
                  <a:pt x="368135" y="510639"/>
                </a:cubicBezTo>
                <a:cubicBezTo>
                  <a:pt x="377686" y="489626"/>
                  <a:pt x="391886" y="471054"/>
                  <a:pt x="403761" y="451262"/>
                </a:cubicBezTo>
                <a:cubicBezTo>
                  <a:pt x="414524" y="397451"/>
                  <a:pt x="420743" y="339278"/>
                  <a:pt x="463138" y="296883"/>
                </a:cubicBezTo>
                <a:cubicBezTo>
                  <a:pt x="475013" y="285008"/>
                  <a:pt x="488453" y="274514"/>
                  <a:pt x="498764" y="261257"/>
                </a:cubicBezTo>
                <a:cubicBezTo>
                  <a:pt x="516289" y="238725"/>
                  <a:pt x="520734" y="202771"/>
                  <a:pt x="546265" y="190005"/>
                </a:cubicBezTo>
                <a:cubicBezTo>
                  <a:pt x="562099" y="182088"/>
                  <a:pt x="577589" y="173444"/>
                  <a:pt x="593766" y="166254"/>
                </a:cubicBezTo>
                <a:cubicBezTo>
                  <a:pt x="613246" y="157596"/>
                  <a:pt x="634509" y="152855"/>
                  <a:pt x="653143" y="142503"/>
                </a:cubicBezTo>
                <a:cubicBezTo>
                  <a:pt x="670444" y="132891"/>
                  <a:pt x="683460" y="116698"/>
                  <a:pt x="700644" y="106878"/>
                </a:cubicBezTo>
                <a:cubicBezTo>
                  <a:pt x="711512" y="100667"/>
                  <a:pt x="725074" y="100600"/>
                  <a:pt x="736270" y="95002"/>
                </a:cubicBezTo>
                <a:cubicBezTo>
                  <a:pt x="749035" y="88619"/>
                  <a:pt x="759131" y="77635"/>
                  <a:pt x="771896" y="71252"/>
                </a:cubicBezTo>
                <a:cubicBezTo>
                  <a:pt x="783092" y="65654"/>
                  <a:pt x="795532" y="62973"/>
                  <a:pt x="807522" y="59376"/>
                </a:cubicBezTo>
                <a:cubicBezTo>
                  <a:pt x="835125" y="51095"/>
                  <a:pt x="862598" y="42226"/>
                  <a:pt x="890650" y="35626"/>
                </a:cubicBezTo>
                <a:cubicBezTo>
                  <a:pt x="1000819" y="9704"/>
                  <a:pt x="1008115" y="12018"/>
                  <a:pt x="1116281" y="0"/>
                </a:cubicBezTo>
                <a:cubicBezTo>
                  <a:pt x="1142766" y="3784"/>
                  <a:pt x="1227215" y="14279"/>
                  <a:pt x="1258785" y="23750"/>
                </a:cubicBezTo>
                <a:cubicBezTo>
                  <a:pt x="1279203" y="29875"/>
                  <a:pt x="1297938" y="40760"/>
                  <a:pt x="1318161" y="47501"/>
                </a:cubicBezTo>
                <a:cubicBezTo>
                  <a:pt x="1333645" y="52662"/>
                  <a:pt x="1350030" y="54686"/>
                  <a:pt x="1365663" y="59376"/>
                </a:cubicBezTo>
                <a:cubicBezTo>
                  <a:pt x="1460710" y="87890"/>
                  <a:pt x="1415214" y="84158"/>
                  <a:pt x="1520042" y="95002"/>
                </a:cubicBezTo>
                <a:cubicBezTo>
                  <a:pt x="1607023" y="104000"/>
                  <a:pt x="1781299" y="118753"/>
                  <a:pt x="1781299" y="118753"/>
                </a:cubicBezTo>
                <a:cubicBezTo>
                  <a:pt x="1793174" y="122711"/>
                  <a:pt x="1804889" y="127189"/>
                  <a:pt x="1816925" y="130628"/>
                </a:cubicBezTo>
                <a:cubicBezTo>
                  <a:pt x="1832618" y="135112"/>
                  <a:pt x="1849425" y="136074"/>
                  <a:pt x="1864426" y="142503"/>
                </a:cubicBezTo>
                <a:cubicBezTo>
                  <a:pt x="1877544" y="148125"/>
                  <a:pt x="1887010" y="160457"/>
                  <a:pt x="1900052" y="166254"/>
                </a:cubicBezTo>
                <a:cubicBezTo>
                  <a:pt x="1922930" y="176422"/>
                  <a:pt x="1971304" y="190005"/>
                  <a:pt x="1971304" y="190005"/>
                </a:cubicBezTo>
                <a:cubicBezTo>
                  <a:pt x="1987138" y="205839"/>
                  <a:pt x="2004060" y="220654"/>
                  <a:pt x="2018805" y="237506"/>
                </a:cubicBezTo>
                <a:cubicBezTo>
                  <a:pt x="2031838" y="252401"/>
                  <a:pt x="2039226" y="272336"/>
                  <a:pt x="2054431" y="285007"/>
                </a:cubicBezTo>
                <a:cubicBezTo>
                  <a:pt x="2064047" y="293021"/>
                  <a:pt x="2078551" y="291952"/>
                  <a:pt x="2090057" y="296883"/>
                </a:cubicBezTo>
                <a:cubicBezTo>
                  <a:pt x="2090106" y="296904"/>
                  <a:pt x="2149410" y="326559"/>
                  <a:pt x="2161309" y="332509"/>
                </a:cubicBezTo>
              </a:path>
            </a:pathLst>
          </a:custGeom>
          <a:solidFill>
            <a:srgbClr val="00B050">
              <a:alpha val="50195"/>
            </a:srgbClr>
          </a:solidFill>
          <a:ln w="9525" algn="ctr">
            <a:solidFill>
              <a:schemeClr val="tx1"/>
            </a:solidFill>
            <a:round/>
            <a:headEnd/>
            <a:tailEnd/>
          </a:ln>
        </p:spPr>
        <p:txBody>
          <a:bodyPr/>
          <a:lstStyle/>
          <a:p>
            <a:endParaRPr lang="en-US"/>
          </a:p>
        </p:txBody>
      </p:sp>
      <p:sp>
        <p:nvSpPr>
          <p:cNvPr id="9" name="Freeform 8"/>
          <p:cNvSpPr>
            <a:spLocks noChangeArrowheads="1"/>
          </p:cNvSpPr>
          <p:nvPr/>
        </p:nvSpPr>
        <p:spPr bwMode="auto">
          <a:xfrm>
            <a:off x="3821113" y="2257425"/>
            <a:ext cx="2970212" cy="3303588"/>
          </a:xfrm>
          <a:custGeom>
            <a:avLst/>
            <a:gdLst>
              <a:gd name="T0" fmla="*/ 0 w 2969878"/>
              <a:gd name="T1" fmla="*/ 0 h 3302935"/>
              <a:gd name="T2" fmla="*/ 2969878 w 2969878"/>
              <a:gd name="T3" fmla="*/ 3302935 h 3302935"/>
            </a:gdLst>
            <a:ahLst/>
            <a:cxnLst/>
            <a:rect l="T0" t="T1" r="T2" b="T3"/>
            <a:pathLst>
              <a:path w="2969878" h="3302935">
                <a:moveTo>
                  <a:pt x="357489" y="561852"/>
                </a:moveTo>
                <a:lnTo>
                  <a:pt x="255889" y="460252"/>
                </a:lnTo>
                <a:cubicBezTo>
                  <a:pt x="243189" y="447552"/>
                  <a:pt x="232733" y="432115"/>
                  <a:pt x="217789" y="422152"/>
                </a:cubicBezTo>
                <a:lnTo>
                  <a:pt x="179689" y="396752"/>
                </a:lnTo>
                <a:cubicBezTo>
                  <a:pt x="171222" y="384052"/>
                  <a:pt x="166208" y="368187"/>
                  <a:pt x="154289" y="358652"/>
                </a:cubicBezTo>
                <a:cubicBezTo>
                  <a:pt x="143836" y="350289"/>
                  <a:pt x="128163" y="351939"/>
                  <a:pt x="116189" y="345952"/>
                </a:cubicBezTo>
                <a:cubicBezTo>
                  <a:pt x="102537" y="339126"/>
                  <a:pt x="90789" y="329019"/>
                  <a:pt x="78089" y="320552"/>
                </a:cubicBezTo>
                <a:cubicBezTo>
                  <a:pt x="69622" y="307852"/>
                  <a:pt x="58702" y="296481"/>
                  <a:pt x="52689" y="282452"/>
                </a:cubicBezTo>
                <a:cubicBezTo>
                  <a:pt x="28274" y="225485"/>
                  <a:pt x="52003" y="242980"/>
                  <a:pt x="27289" y="193552"/>
                </a:cubicBezTo>
                <a:cubicBezTo>
                  <a:pt x="20463" y="179900"/>
                  <a:pt x="10356" y="168152"/>
                  <a:pt x="1889" y="155452"/>
                </a:cubicBezTo>
                <a:cubicBezTo>
                  <a:pt x="22425" y="93843"/>
                  <a:pt x="0" y="131186"/>
                  <a:pt x="65389" y="91952"/>
                </a:cubicBezTo>
                <a:cubicBezTo>
                  <a:pt x="218643" y="0"/>
                  <a:pt x="76267" y="73813"/>
                  <a:pt x="192389" y="15752"/>
                </a:cubicBezTo>
                <a:cubicBezTo>
                  <a:pt x="230489" y="19985"/>
                  <a:pt x="268876" y="22150"/>
                  <a:pt x="306689" y="28452"/>
                </a:cubicBezTo>
                <a:cubicBezTo>
                  <a:pt x="377664" y="40281"/>
                  <a:pt x="312677" y="40222"/>
                  <a:pt x="382889" y="66552"/>
                </a:cubicBezTo>
                <a:cubicBezTo>
                  <a:pt x="541912" y="126186"/>
                  <a:pt x="374811" y="44947"/>
                  <a:pt x="484489" y="91952"/>
                </a:cubicBezTo>
                <a:cubicBezTo>
                  <a:pt x="501890" y="99410"/>
                  <a:pt x="517888" y="109894"/>
                  <a:pt x="535289" y="117352"/>
                </a:cubicBezTo>
                <a:cubicBezTo>
                  <a:pt x="547594" y="122625"/>
                  <a:pt x="561084" y="124779"/>
                  <a:pt x="573389" y="130052"/>
                </a:cubicBezTo>
                <a:cubicBezTo>
                  <a:pt x="590790" y="137510"/>
                  <a:pt x="606462" y="148805"/>
                  <a:pt x="624189" y="155452"/>
                </a:cubicBezTo>
                <a:cubicBezTo>
                  <a:pt x="640532" y="161581"/>
                  <a:pt x="658271" y="163136"/>
                  <a:pt x="674989" y="168152"/>
                </a:cubicBezTo>
                <a:cubicBezTo>
                  <a:pt x="700634" y="175845"/>
                  <a:pt x="724935" y="188301"/>
                  <a:pt x="751189" y="193552"/>
                </a:cubicBezTo>
                <a:cubicBezTo>
                  <a:pt x="880291" y="219372"/>
                  <a:pt x="761667" y="192917"/>
                  <a:pt x="852789" y="218952"/>
                </a:cubicBezTo>
                <a:cubicBezTo>
                  <a:pt x="869572" y="223747"/>
                  <a:pt x="886871" y="226636"/>
                  <a:pt x="903589" y="231652"/>
                </a:cubicBezTo>
                <a:cubicBezTo>
                  <a:pt x="929234" y="239345"/>
                  <a:pt x="954389" y="248585"/>
                  <a:pt x="979789" y="257052"/>
                </a:cubicBezTo>
                <a:cubicBezTo>
                  <a:pt x="992489" y="261285"/>
                  <a:pt x="1005915" y="263765"/>
                  <a:pt x="1017889" y="269752"/>
                </a:cubicBezTo>
                <a:cubicBezTo>
                  <a:pt x="1135101" y="328358"/>
                  <a:pt x="1082755" y="311369"/>
                  <a:pt x="1170289" y="333252"/>
                </a:cubicBezTo>
                <a:cubicBezTo>
                  <a:pt x="1230666" y="373504"/>
                  <a:pt x="1193909" y="353825"/>
                  <a:pt x="1284589" y="384052"/>
                </a:cubicBezTo>
                <a:lnTo>
                  <a:pt x="1322689" y="396752"/>
                </a:lnTo>
                <a:lnTo>
                  <a:pt x="1462389" y="536452"/>
                </a:lnTo>
                <a:lnTo>
                  <a:pt x="1513189" y="587252"/>
                </a:lnTo>
                <a:cubicBezTo>
                  <a:pt x="1545111" y="683017"/>
                  <a:pt x="1502050" y="564975"/>
                  <a:pt x="1551289" y="663452"/>
                </a:cubicBezTo>
                <a:cubicBezTo>
                  <a:pt x="1603869" y="768612"/>
                  <a:pt x="2126196" y="1087663"/>
                  <a:pt x="2198989" y="1196852"/>
                </a:cubicBezTo>
                <a:cubicBezTo>
                  <a:pt x="2205339" y="1209552"/>
                  <a:pt x="2607505" y="1175685"/>
                  <a:pt x="2732388" y="1273052"/>
                </a:cubicBezTo>
                <a:cubicBezTo>
                  <a:pt x="2857271" y="1370419"/>
                  <a:pt x="2939399" y="1620185"/>
                  <a:pt x="2948289" y="1781052"/>
                </a:cubicBezTo>
                <a:cubicBezTo>
                  <a:pt x="2957179" y="1941919"/>
                  <a:pt x="2969878" y="2274235"/>
                  <a:pt x="2785728" y="2238252"/>
                </a:cubicBezTo>
                <a:cubicBezTo>
                  <a:pt x="2601578" y="2202269"/>
                  <a:pt x="1949645" y="1618069"/>
                  <a:pt x="1843389" y="1565152"/>
                </a:cubicBezTo>
                <a:cubicBezTo>
                  <a:pt x="1816779" y="1562195"/>
                  <a:pt x="1713266" y="1326004"/>
                  <a:pt x="1690989" y="1311152"/>
                </a:cubicBezTo>
                <a:cubicBezTo>
                  <a:pt x="1651195" y="1282365"/>
                  <a:pt x="1723160" y="1205460"/>
                  <a:pt x="1680827" y="1163832"/>
                </a:cubicBezTo>
                <a:cubicBezTo>
                  <a:pt x="1638494" y="1122204"/>
                  <a:pt x="1488212" y="1121498"/>
                  <a:pt x="1436989" y="1061385"/>
                </a:cubicBezTo>
                <a:cubicBezTo>
                  <a:pt x="1385766" y="1001272"/>
                  <a:pt x="1390422" y="812324"/>
                  <a:pt x="1373489" y="803152"/>
                </a:cubicBezTo>
                <a:cubicBezTo>
                  <a:pt x="1360237" y="795579"/>
                  <a:pt x="1349041" y="784578"/>
                  <a:pt x="1335389" y="777752"/>
                </a:cubicBezTo>
                <a:cubicBezTo>
                  <a:pt x="1317169" y="768642"/>
                  <a:pt x="1262765" y="756421"/>
                  <a:pt x="1246489" y="752352"/>
                </a:cubicBezTo>
                <a:cubicBezTo>
                  <a:pt x="1126910" y="632773"/>
                  <a:pt x="1318667" y="813170"/>
                  <a:pt x="1132189" y="688852"/>
                </a:cubicBezTo>
                <a:cubicBezTo>
                  <a:pt x="1044850" y="630626"/>
                  <a:pt x="1084949" y="647705"/>
                  <a:pt x="1017889" y="625352"/>
                </a:cubicBezTo>
                <a:cubicBezTo>
                  <a:pt x="976214" y="562839"/>
                  <a:pt x="1013302" y="604820"/>
                  <a:pt x="941689" y="561852"/>
                </a:cubicBezTo>
                <a:cubicBezTo>
                  <a:pt x="832516" y="496348"/>
                  <a:pt x="904025" y="523897"/>
                  <a:pt x="827389" y="498352"/>
                </a:cubicBezTo>
                <a:cubicBezTo>
                  <a:pt x="740396" y="411359"/>
                  <a:pt x="781077" y="442077"/>
                  <a:pt x="713089" y="396752"/>
                </a:cubicBezTo>
                <a:cubicBezTo>
                  <a:pt x="696156" y="400985"/>
                  <a:pt x="675919" y="398548"/>
                  <a:pt x="662289" y="409452"/>
                </a:cubicBezTo>
                <a:cubicBezTo>
                  <a:pt x="651836" y="417815"/>
                  <a:pt x="653267" y="434680"/>
                  <a:pt x="649589" y="447552"/>
                </a:cubicBezTo>
                <a:cubicBezTo>
                  <a:pt x="644794" y="464335"/>
                  <a:pt x="641122" y="481419"/>
                  <a:pt x="636889" y="498352"/>
                </a:cubicBezTo>
                <a:cubicBezTo>
                  <a:pt x="649589" y="527985"/>
                  <a:pt x="663015" y="557318"/>
                  <a:pt x="674989" y="587252"/>
                </a:cubicBezTo>
                <a:cubicBezTo>
                  <a:pt x="679961" y="599681"/>
                  <a:pt x="679326" y="614899"/>
                  <a:pt x="687689" y="625352"/>
                </a:cubicBezTo>
                <a:cubicBezTo>
                  <a:pt x="697224" y="637271"/>
                  <a:pt x="714063" y="640981"/>
                  <a:pt x="725789" y="650752"/>
                </a:cubicBezTo>
                <a:cubicBezTo>
                  <a:pt x="823575" y="732240"/>
                  <a:pt x="707394" y="651189"/>
                  <a:pt x="801989" y="714252"/>
                </a:cubicBezTo>
                <a:cubicBezTo>
                  <a:pt x="855611" y="794685"/>
                  <a:pt x="794933" y="714252"/>
                  <a:pt x="865489" y="777752"/>
                </a:cubicBezTo>
                <a:cubicBezTo>
                  <a:pt x="896639" y="805787"/>
                  <a:pt x="931143" y="831783"/>
                  <a:pt x="954389" y="866652"/>
                </a:cubicBezTo>
                <a:cubicBezTo>
                  <a:pt x="962856" y="879352"/>
                  <a:pt x="967870" y="895217"/>
                  <a:pt x="979789" y="904752"/>
                </a:cubicBezTo>
                <a:cubicBezTo>
                  <a:pt x="990242" y="913115"/>
                  <a:pt x="1005189" y="913219"/>
                  <a:pt x="1017889" y="917452"/>
                </a:cubicBezTo>
                <a:cubicBezTo>
                  <a:pt x="1034822" y="930152"/>
                  <a:pt x="1054627" y="939732"/>
                  <a:pt x="1068689" y="955552"/>
                </a:cubicBezTo>
                <a:cubicBezTo>
                  <a:pt x="1118397" y="1011474"/>
                  <a:pt x="1113027" y="1026793"/>
                  <a:pt x="1144889" y="1082552"/>
                </a:cubicBezTo>
                <a:cubicBezTo>
                  <a:pt x="1152462" y="1095804"/>
                  <a:pt x="1161822" y="1107952"/>
                  <a:pt x="1170289" y="1120652"/>
                </a:cubicBezTo>
                <a:cubicBezTo>
                  <a:pt x="1174522" y="1150285"/>
                  <a:pt x="1179683" y="1179801"/>
                  <a:pt x="1182989" y="1209552"/>
                </a:cubicBezTo>
                <a:cubicBezTo>
                  <a:pt x="1188153" y="1256025"/>
                  <a:pt x="1187563" y="1303205"/>
                  <a:pt x="1195689" y="1349252"/>
                </a:cubicBezTo>
                <a:cubicBezTo>
                  <a:pt x="1200342" y="1375619"/>
                  <a:pt x="1212622" y="1400052"/>
                  <a:pt x="1221089" y="1425452"/>
                </a:cubicBezTo>
                <a:cubicBezTo>
                  <a:pt x="1238616" y="1478032"/>
                  <a:pt x="1226363" y="1452413"/>
                  <a:pt x="1259189" y="1501652"/>
                </a:cubicBezTo>
                <a:cubicBezTo>
                  <a:pt x="1265539" y="1517174"/>
                  <a:pt x="1369256" y="1575735"/>
                  <a:pt x="1563989" y="1747185"/>
                </a:cubicBezTo>
                <a:cubicBezTo>
                  <a:pt x="1665589" y="1984251"/>
                  <a:pt x="2071989" y="2234724"/>
                  <a:pt x="2325989" y="2289052"/>
                </a:cubicBezTo>
                <a:cubicBezTo>
                  <a:pt x="2469922" y="2419580"/>
                  <a:pt x="2368322" y="2437219"/>
                  <a:pt x="2427589" y="2530352"/>
                </a:cubicBezTo>
                <a:cubicBezTo>
                  <a:pt x="2624906" y="2674388"/>
                  <a:pt x="2622322" y="2996019"/>
                  <a:pt x="2605389" y="3000252"/>
                </a:cubicBezTo>
                <a:cubicBezTo>
                  <a:pt x="2582811" y="3105097"/>
                  <a:pt x="2531305" y="3302935"/>
                  <a:pt x="2368322" y="3220385"/>
                </a:cubicBezTo>
                <a:cubicBezTo>
                  <a:pt x="2205339" y="3137835"/>
                  <a:pt x="1744611" y="2598791"/>
                  <a:pt x="1627489" y="2504952"/>
                </a:cubicBezTo>
                <a:cubicBezTo>
                  <a:pt x="1614237" y="2497379"/>
                  <a:pt x="1221089" y="2259419"/>
                  <a:pt x="1208389" y="2250952"/>
                </a:cubicBezTo>
                <a:cubicBezTo>
                  <a:pt x="1149828" y="2206502"/>
                  <a:pt x="1185105" y="1967318"/>
                  <a:pt x="1047522" y="2009652"/>
                </a:cubicBezTo>
                <a:cubicBezTo>
                  <a:pt x="1040467" y="1876302"/>
                  <a:pt x="789994" y="1757769"/>
                  <a:pt x="734255" y="1628652"/>
                </a:cubicBezTo>
                <a:cubicBezTo>
                  <a:pt x="678516" y="1499535"/>
                  <a:pt x="720850" y="1349252"/>
                  <a:pt x="713089" y="1234952"/>
                </a:cubicBezTo>
                <a:cubicBezTo>
                  <a:pt x="711025" y="1212248"/>
                  <a:pt x="694898" y="1193079"/>
                  <a:pt x="687689" y="1171452"/>
                </a:cubicBezTo>
                <a:cubicBezTo>
                  <a:pt x="626333" y="987383"/>
                  <a:pt x="689364" y="1164892"/>
                  <a:pt x="649589" y="1019052"/>
                </a:cubicBezTo>
                <a:cubicBezTo>
                  <a:pt x="642544" y="993221"/>
                  <a:pt x="632656" y="968252"/>
                  <a:pt x="624189" y="942852"/>
                </a:cubicBezTo>
                <a:cubicBezTo>
                  <a:pt x="619956" y="930152"/>
                  <a:pt x="618915" y="915891"/>
                  <a:pt x="611489" y="904752"/>
                </a:cubicBezTo>
                <a:cubicBezTo>
                  <a:pt x="594556" y="879352"/>
                  <a:pt x="570342" y="857512"/>
                  <a:pt x="560689" y="828552"/>
                </a:cubicBezTo>
                <a:cubicBezTo>
                  <a:pt x="556456" y="815852"/>
                  <a:pt x="557455" y="799918"/>
                  <a:pt x="547989" y="790452"/>
                </a:cubicBezTo>
                <a:cubicBezTo>
                  <a:pt x="538523" y="780986"/>
                  <a:pt x="522589" y="781985"/>
                  <a:pt x="509889" y="777752"/>
                </a:cubicBezTo>
                <a:lnTo>
                  <a:pt x="395589" y="663452"/>
                </a:lnTo>
                <a:lnTo>
                  <a:pt x="357489" y="625352"/>
                </a:lnTo>
                <a:lnTo>
                  <a:pt x="357489" y="561852"/>
                </a:lnTo>
                <a:close/>
              </a:path>
            </a:pathLst>
          </a:custGeom>
          <a:solidFill>
            <a:srgbClr val="FF0000">
              <a:alpha val="50195"/>
            </a:srgbClr>
          </a:solidFill>
          <a:ln w="9525" algn="ctr">
            <a:solidFill>
              <a:schemeClr val="tx1"/>
            </a:solidFill>
            <a:round/>
            <a:headEnd/>
            <a:tailEnd/>
          </a:ln>
        </p:spPr>
        <p:txBody>
          <a:bodyPr/>
          <a:lstStyle/>
          <a:p>
            <a:endParaRPr lang="en-US"/>
          </a:p>
        </p:txBody>
      </p:sp>
      <p:sp>
        <p:nvSpPr>
          <p:cNvPr id="10" name="Freeform 9"/>
          <p:cNvSpPr>
            <a:spLocks noChangeArrowheads="1"/>
          </p:cNvSpPr>
          <p:nvPr/>
        </p:nvSpPr>
        <p:spPr bwMode="auto">
          <a:xfrm>
            <a:off x="6665913" y="6046788"/>
            <a:ext cx="1468437" cy="1060450"/>
          </a:xfrm>
          <a:custGeom>
            <a:avLst/>
            <a:gdLst>
              <a:gd name="T0" fmla="*/ 630025 w 1468225"/>
              <a:gd name="T1" fmla="*/ 11202 h 1060610"/>
              <a:gd name="T2" fmla="*/ 439525 w 1468225"/>
              <a:gd name="T3" fmla="*/ 30252 h 1060610"/>
              <a:gd name="T4" fmla="*/ 382375 w 1468225"/>
              <a:gd name="T5" fmla="*/ 49302 h 1060610"/>
              <a:gd name="T6" fmla="*/ 306175 w 1468225"/>
              <a:gd name="T7" fmla="*/ 68352 h 1060610"/>
              <a:gd name="T8" fmla="*/ 249025 w 1468225"/>
              <a:gd name="T9" fmla="*/ 87402 h 1060610"/>
              <a:gd name="T10" fmla="*/ 134725 w 1468225"/>
              <a:gd name="T11" fmla="*/ 163602 h 1060610"/>
              <a:gd name="T12" fmla="*/ 39475 w 1468225"/>
              <a:gd name="T13" fmla="*/ 335052 h 1060610"/>
              <a:gd name="T14" fmla="*/ 39475 w 1468225"/>
              <a:gd name="T15" fmla="*/ 697002 h 1060610"/>
              <a:gd name="T16" fmla="*/ 115675 w 1468225"/>
              <a:gd name="T17" fmla="*/ 811302 h 1060610"/>
              <a:gd name="T18" fmla="*/ 172825 w 1468225"/>
              <a:gd name="T19" fmla="*/ 887502 h 1060610"/>
              <a:gd name="T20" fmla="*/ 210925 w 1468225"/>
              <a:gd name="T21" fmla="*/ 944652 h 1060610"/>
              <a:gd name="T22" fmla="*/ 268075 w 1468225"/>
              <a:gd name="T23" fmla="*/ 963702 h 1060610"/>
              <a:gd name="T24" fmla="*/ 325225 w 1468225"/>
              <a:gd name="T25" fmla="*/ 1001802 h 1060610"/>
              <a:gd name="T26" fmla="*/ 706225 w 1468225"/>
              <a:gd name="T27" fmla="*/ 1058952 h 1060610"/>
              <a:gd name="T28" fmla="*/ 991975 w 1468225"/>
              <a:gd name="T29" fmla="*/ 1039902 h 1060610"/>
              <a:gd name="T30" fmla="*/ 1049125 w 1468225"/>
              <a:gd name="T31" fmla="*/ 982752 h 1060610"/>
              <a:gd name="T32" fmla="*/ 1106275 w 1468225"/>
              <a:gd name="T33" fmla="*/ 944652 h 1060610"/>
              <a:gd name="T34" fmla="*/ 1315825 w 1468225"/>
              <a:gd name="T35" fmla="*/ 868452 h 1060610"/>
              <a:gd name="T36" fmla="*/ 1468225 w 1468225"/>
              <a:gd name="T37" fmla="*/ 716052 h 1060610"/>
              <a:gd name="T38" fmla="*/ 1449175 w 1468225"/>
              <a:gd name="T39" fmla="*/ 563652 h 1060610"/>
              <a:gd name="T40" fmla="*/ 1392025 w 1468225"/>
              <a:gd name="T41" fmla="*/ 506502 h 1060610"/>
              <a:gd name="T42" fmla="*/ 1353925 w 1468225"/>
              <a:gd name="T43" fmla="*/ 449352 h 1060610"/>
              <a:gd name="T44" fmla="*/ 1239625 w 1468225"/>
              <a:gd name="T45" fmla="*/ 354102 h 1060610"/>
              <a:gd name="T46" fmla="*/ 1201525 w 1468225"/>
              <a:gd name="T47" fmla="*/ 220752 h 1060610"/>
              <a:gd name="T48" fmla="*/ 1163425 w 1468225"/>
              <a:gd name="T49" fmla="*/ 106452 h 1060610"/>
              <a:gd name="T50" fmla="*/ 1087225 w 1468225"/>
              <a:gd name="T51" fmla="*/ 11202 h 1060610"/>
              <a:gd name="T52" fmla="*/ 630025 w 1468225"/>
              <a:gd name="T53" fmla="*/ 11202 h 106061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1468225"/>
              <a:gd name="T82" fmla="*/ 0 h 1060610"/>
              <a:gd name="T83" fmla="*/ 1468225 w 1468225"/>
              <a:gd name="T84" fmla="*/ 1060610 h 1060610"/>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1468225" h="1060610">
                <a:moveTo>
                  <a:pt x="630025" y="11202"/>
                </a:moveTo>
                <a:cubicBezTo>
                  <a:pt x="522075" y="14377"/>
                  <a:pt x="502600" y="20548"/>
                  <a:pt x="439525" y="30252"/>
                </a:cubicBezTo>
                <a:cubicBezTo>
                  <a:pt x="419678" y="33305"/>
                  <a:pt x="401683" y="43785"/>
                  <a:pt x="382375" y="49302"/>
                </a:cubicBezTo>
                <a:cubicBezTo>
                  <a:pt x="357201" y="56495"/>
                  <a:pt x="331349" y="61159"/>
                  <a:pt x="306175" y="68352"/>
                </a:cubicBezTo>
                <a:cubicBezTo>
                  <a:pt x="286867" y="73869"/>
                  <a:pt x="266578" y="77650"/>
                  <a:pt x="249025" y="87402"/>
                </a:cubicBezTo>
                <a:cubicBezTo>
                  <a:pt x="208997" y="109640"/>
                  <a:pt x="134725" y="163602"/>
                  <a:pt x="134725" y="163602"/>
                </a:cubicBezTo>
                <a:cubicBezTo>
                  <a:pt x="47386" y="294610"/>
                  <a:pt x="73005" y="234461"/>
                  <a:pt x="39475" y="335052"/>
                </a:cubicBezTo>
                <a:cubicBezTo>
                  <a:pt x="23251" y="464845"/>
                  <a:pt x="0" y="562787"/>
                  <a:pt x="39475" y="697002"/>
                </a:cubicBezTo>
                <a:cubicBezTo>
                  <a:pt x="52396" y="740932"/>
                  <a:pt x="88201" y="774670"/>
                  <a:pt x="115675" y="811302"/>
                </a:cubicBezTo>
                <a:cubicBezTo>
                  <a:pt x="134725" y="836702"/>
                  <a:pt x="154371" y="861666"/>
                  <a:pt x="172825" y="887502"/>
                </a:cubicBezTo>
                <a:cubicBezTo>
                  <a:pt x="186133" y="906133"/>
                  <a:pt x="193047" y="930349"/>
                  <a:pt x="210925" y="944652"/>
                </a:cubicBezTo>
                <a:cubicBezTo>
                  <a:pt x="226605" y="957196"/>
                  <a:pt x="250114" y="954722"/>
                  <a:pt x="268075" y="963702"/>
                </a:cubicBezTo>
                <a:cubicBezTo>
                  <a:pt x="288553" y="973941"/>
                  <a:pt x="303967" y="993299"/>
                  <a:pt x="325225" y="1001802"/>
                </a:cubicBezTo>
                <a:cubicBezTo>
                  <a:pt x="462851" y="1056852"/>
                  <a:pt x="547400" y="1046735"/>
                  <a:pt x="706225" y="1058952"/>
                </a:cubicBezTo>
                <a:cubicBezTo>
                  <a:pt x="801475" y="1052602"/>
                  <a:pt x="898787" y="1060610"/>
                  <a:pt x="991975" y="1039902"/>
                </a:cubicBezTo>
                <a:cubicBezTo>
                  <a:pt x="1018274" y="1034058"/>
                  <a:pt x="1028429" y="999999"/>
                  <a:pt x="1049125" y="982752"/>
                </a:cubicBezTo>
                <a:cubicBezTo>
                  <a:pt x="1066714" y="968095"/>
                  <a:pt x="1086261" y="955771"/>
                  <a:pt x="1106275" y="944652"/>
                </a:cubicBezTo>
                <a:cubicBezTo>
                  <a:pt x="1227151" y="877499"/>
                  <a:pt x="1195820" y="892453"/>
                  <a:pt x="1315825" y="868452"/>
                </a:cubicBezTo>
                <a:cubicBezTo>
                  <a:pt x="1453754" y="776500"/>
                  <a:pt x="1409647" y="833208"/>
                  <a:pt x="1468225" y="716052"/>
                </a:cubicBezTo>
                <a:cubicBezTo>
                  <a:pt x="1461875" y="665252"/>
                  <a:pt x="1466671" y="611765"/>
                  <a:pt x="1449175" y="563652"/>
                </a:cubicBezTo>
                <a:cubicBezTo>
                  <a:pt x="1439968" y="538333"/>
                  <a:pt x="1409272" y="527198"/>
                  <a:pt x="1392025" y="506502"/>
                </a:cubicBezTo>
                <a:cubicBezTo>
                  <a:pt x="1377368" y="488913"/>
                  <a:pt x="1368582" y="466941"/>
                  <a:pt x="1353925" y="449352"/>
                </a:cubicBezTo>
                <a:cubicBezTo>
                  <a:pt x="1308088" y="394347"/>
                  <a:pt x="1295819" y="391564"/>
                  <a:pt x="1239625" y="354102"/>
                </a:cubicBezTo>
                <a:cubicBezTo>
                  <a:pt x="1175604" y="162038"/>
                  <a:pt x="1273286" y="459954"/>
                  <a:pt x="1201525" y="220752"/>
                </a:cubicBezTo>
                <a:cubicBezTo>
                  <a:pt x="1189985" y="182285"/>
                  <a:pt x="1176125" y="144552"/>
                  <a:pt x="1163425" y="106452"/>
                </a:cubicBezTo>
                <a:cubicBezTo>
                  <a:pt x="1150204" y="66789"/>
                  <a:pt x="1146182" y="15737"/>
                  <a:pt x="1087225" y="11202"/>
                </a:cubicBezTo>
                <a:cubicBezTo>
                  <a:pt x="941605" y="0"/>
                  <a:pt x="737975" y="8027"/>
                  <a:pt x="630025" y="11202"/>
                </a:cubicBezTo>
                <a:close/>
              </a:path>
            </a:pathLst>
          </a:custGeom>
          <a:solidFill>
            <a:srgbClr val="FF0000">
              <a:alpha val="50195"/>
            </a:srgbClr>
          </a:solidFill>
          <a:ln w="9525" algn="ctr">
            <a:solidFill>
              <a:schemeClr val="tx1"/>
            </a:solidFill>
            <a:round/>
            <a:headEnd/>
            <a:tailEnd/>
          </a:ln>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path" presetSubtype="0" accel="50000" decel="50000" fill="hold" grpId="0" nodeType="withEffect">
                                  <p:stCondLst>
                                    <p:cond delay="0"/>
                                  </p:stCondLst>
                                  <p:childTnLst>
                                    <p:animMotion origin="layout" path="M -3.61111E-6 2.59259E-6 L 0.13733 0.08356 " pathEditMode="relative" rAng="0" ptsTypes="AA">
                                      <p:cBhvr>
                                        <p:cTn id="6" dur="7000" fill="hold"/>
                                        <p:tgtEl>
                                          <p:spTgt spid="4"/>
                                        </p:tgtEl>
                                        <p:attrNameLst>
                                          <p:attrName>ppt_x</p:attrName>
                                          <p:attrName>ppt_y</p:attrName>
                                        </p:attrNameLst>
                                      </p:cBhvr>
                                      <p:rCtr x="69" y="42"/>
                                    </p:animMotion>
                                  </p:childTnLst>
                                </p:cTn>
                              </p:par>
                              <p:par>
                                <p:cTn id="7" presetID="49" presetClass="path" presetSubtype="0" accel="50000" decel="50000" fill="hold" grpId="0" nodeType="withEffect">
                                  <p:stCondLst>
                                    <p:cond delay="0"/>
                                  </p:stCondLst>
                                  <p:childTnLst>
                                    <p:animMotion origin="layout" path="M 5.55556E-7 1.11111E-6 L 0.0941 0.05694 " pathEditMode="relative" rAng="0" ptsTypes="AA">
                                      <p:cBhvr>
                                        <p:cTn id="8" dur="7000" fill="hold"/>
                                        <p:tgtEl>
                                          <p:spTgt spid="7"/>
                                        </p:tgtEl>
                                        <p:attrNameLst>
                                          <p:attrName>ppt_x</p:attrName>
                                          <p:attrName>ppt_y</p:attrName>
                                        </p:attrNameLst>
                                      </p:cBhvr>
                                      <p:rCtr x="47" y="28"/>
                                    </p:animMotion>
                                  </p:childTnLst>
                                </p:cTn>
                              </p:par>
                              <p:par>
                                <p:cTn id="9" presetID="56" presetClass="path" presetSubtype="0" accel="50000" decel="50000" fill="hold" grpId="0" nodeType="withEffect">
                                  <p:stCondLst>
                                    <p:cond delay="0"/>
                                  </p:stCondLst>
                                  <p:childTnLst>
                                    <p:animMotion origin="layout" path="M -1.11111E-6 -1.85185E-6 L -0.10486 -0.10879 " pathEditMode="relative" rAng="0" ptsTypes="AA">
                                      <p:cBhvr>
                                        <p:cTn id="10" dur="7000" fill="hold"/>
                                        <p:tgtEl>
                                          <p:spTgt spid="8"/>
                                        </p:tgtEl>
                                        <p:attrNameLst>
                                          <p:attrName>ppt_x</p:attrName>
                                          <p:attrName>ppt_y</p:attrName>
                                        </p:attrNameLst>
                                      </p:cBhvr>
                                      <p:rCtr x="-52" y="-54"/>
                                    </p:animMotion>
                                  </p:childTnLst>
                                </p:cTn>
                              </p:par>
                            </p:childTnLst>
                          </p:cTn>
                        </p:par>
                        <p:par>
                          <p:cTn id="11" fill="hold">
                            <p:stCondLst>
                              <p:cond delay="7000"/>
                            </p:stCondLst>
                            <p:childTnLst>
                              <p:par>
                                <p:cTn id="12" presetID="53" presetClass="entr" presetSubtype="0" fill="hold" grpId="0" nodeType="afterEffect">
                                  <p:stCondLst>
                                    <p:cond delay="1000"/>
                                  </p:stCondLst>
                                  <p:childTnLst>
                                    <p:set>
                                      <p:cBhvr>
                                        <p:cTn id="13" dur="1" fill="hold">
                                          <p:stCondLst>
                                            <p:cond delay="0"/>
                                          </p:stCondLst>
                                        </p:cTn>
                                        <p:tgtEl>
                                          <p:spTgt spid="9"/>
                                        </p:tgtEl>
                                        <p:attrNameLst>
                                          <p:attrName>style.visibility</p:attrName>
                                        </p:attrNameLst>
                                      </p:cBhvr>
                                      <p:to>
                                        <p:strVal val="visible"/>
                                      </p:to>
                                    </p:set>
                                    <p:anim calcmode="lin" valueType="num">
                                      <p:cBhvr>
                                        <p:cTn id="14" dur="2000" fill="hold"/>
                                        <p:tgtEl>
                                          <p:spTgt spid="9"/>
                                        </p:tgtEl>
                                        <p:attrNameLst>
                                          <p:attrName>ppt_w</p:attrName>
                                        </p:attrNameLst>
                                      </p:cBhvr>
                                      <p:tavLst>
                                        <p:tav tm="0">
                                          <p:val>
                                            <p:fltVal val="0"/>
                                          </p:val>
                                        </p:tav>
                                        <p:tav tm="100000">
                                          <p:val>
                                            <p:strVal val="#ppt_w"/>
                                          </p:val>
                                        </p:tav>
                                      </p:tavLst>
                                    </p:anim>
                                    <p:anim calcmode="lin" valueType="num">
                                      <p:cBhvr>
                                        <p:cTn id="15" dur="2000" fill="hold"/>
                                        <p:tgtEl>
                                          <p:spTgt spid="9"/>
                                        </p:tgtEl>
                                        <p:attrNameLst>
                                          <p:attrName>ppt_h</p:attrName>
                                        </p:attrNameLst>
                                      </p:cBhvr>
                                      <p:tavLst>
                                        <p:tav tm="0">
                                          <p:val>
                                            <p:fltVal val="0"/>
                                          </p:val>
                                        </p:tav>
                                        <p:tav tm="100000">
                                          <p:val>
                                            <p:strVal val="#ppt_h"/>
                                          </p:val>
                                        </p:tav>
                                      </p:tavLst>
                                    </p:anim>
                                    <p:animEffect transition="in" filter="fade">
                                      <p:cBhvr>
                                        <p:cTn id="16" dur="2000"/>
                                        <p:tgtEl>
                                          <p:spTgt spid="9"/>
                                        </p:tgtEl>
                                      </p:cBhvr>
                                    </p:animEffect>
                                  </p:childTnLst>
                                </p:cTn>
                              </p:par>
                              <p:par>
                                <p:cTn id="17" presetID="53" presetClass="entr" presetSubtype="0" fill="hold" grpId="0" nodeType="withEffect">
                                  <p:stCondLst>
                                    <p:cond delay="1000"/>
                                  </p:stCondLst>
                                  <p:childTnLst>
                                    <p:set>
                                      <p:cBhvr>
                                        <p:cTn id="18" dur="1" fill="hold">
                                          <p:stCondLst>
                                            <p:cond delay="0"/>
                                          </p:stCondLst>
                                        </p:cTn>
                                        <p:tgtEl>
                                          <p:spTgt spid="10"/>
                                        </p:tgtEl>
                                        <p:attrNameLst>
                                          <p:attrName>style.visibility</p:attrName>
                                        </p:attrNameLst>
                                      </p:cBhvr>
                                      <p:to>
                                        <p:strVal val="visible"/>
                                      </p:to>
                                    </p:set>
                                    <p:anim calcmode="lin" valueType="num">
                                      <p:cBhvr>
                                        <p:cTn id="19" dur="2000" fill="hold"/>
                                        <p:tgtEl>
                                          <p:spTgt spid="10"/>
                                        </p:tgtEl>
                                        <p:attrNameLst>
                                          <p:attrName>ppt_w</p:attrName>
                                        </p:attrNameLst>
                                      </p:cBhvr>
                                      <p:tavLst>
                                        <p:tav tm="0">
                                          <p:val>
                                            <p:fltVal val="0"/>
                                          </p:val>
                                        </p:tav>
                                        <p:tav tm="100000">
                                          <p:val>
                                            <p:strVal val="#ppt_w"/>
                                          </p:val>
                                        </p:tav>
                                      </p:tavLst>
                                    </p:anim>
                                    <p:anim calcmode="lin" valueType="num">
                                      <p:cBhvr>
                                        <p:cTn id="20" dur="2000" fill="hold"/>
                                        <p:tgtEl>
                                          <p:spTgt spid="10"/>
                                        </p:tgtEl>
                                        <p:attrNameLst>
                                          <p:attrName>ppt_h</p:attrName>
                                        </p:attrNameLst>
                                      </p:cBhvr>
                                      <p:tavLst>
                                        <p:tav tm="0">
                                          <p:val>
                                            <p:fltVal val="0"/>
                                          </p:val>
                                        </p:tav>
                                        <p:tav tm="100000">
                                          <p:val>
                                            <p:strVal val="#ppt_h"/>
                                          </p:val>
                                        </p:tav>
                                      </p:tavLst>
                                    </p:anim>
                                    <p:animEffect transition="in" filter="fade">
                                      <p:cBhvr>
                                        <p:cTn id="21"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8" grpId="0" animBg="1"/>
      <p:bldP spid="9" grpId="0" animBg="1"/>
      <p:bldP spid="10"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2" descr="Death Valley 02 RFH"/>
          <p:cNvPicPr>
            <a:picLocks noChangeAspect="1" noChangeArrowheads="1"/>
          </p:cNvPicPr>
          <p:nvPr/>
        </p:nvPicPr>
        <p:blipFill>
          <a:blip r:embed="rId3"/>
          <a:srcRect/>
          <a:stretch>
            <a:fillRect/>
          </a:stretch>
        </p:blipFill>
        <p:spPr bwMode="auto">
          <a:xfrm>
            <a:off x="0" y="0"/>
            <a:ext cx="9144000" cy="6110288"/>
          </a:xfrm>
          <a:prstGeom prst="rect">
            <a:avLst/>
          </a:prstGeom>
          <a:noFill/>
          <a:ln w="9525">
            <a:noFill/>
            <a:miter lim="800000"/>
            <a:headEnd/>
            <a:tailEnd/>
          </a:ln>
        </p:spPr>
      </p:pic>
      <p:sp>
        <p:nvSpPr>
          <p:cNvPr id="72707" name="Text Box 3"/>
          <p:cNvSpPr txBox="1">
            <a:spLocks noChangeArrowheads="1"/>
          </p:cNvSpPr>
          <p:nvPr/>
        </p:nvSpPr>
        <p:spPr bwMode="auto">
          <a:xfrm>
            <a:off x="0" y="6172200"/>
            <a:ext cx="9144000" cy="523875"/>
          </a:xfrm>
          <a:prstGeom prst="rect">
            <a:avLst/>
          </a:prstGeom>
          <a:noFill/>
          <a:ln w="9525">
            <a:noFill/>
            <a:miter lim="800000"/>
            <a:headEnd/>
            <a:tailEnd/>
          </a:ln>
        </p:spPr>
        <p:txBody>
          <a:bodyPr>
            <a:spAutoFit/>
          </a:bodyPr>
          <a:lstStyle/>
          <a:p>
            <a:pPr algn="ctr">
              <a:spcBef>
                <a:spcPct val="50000"/>
              </a:spcBef>
            </a:pPr>
            <a:r>
              <a:rPr lang="en-US" sz="2800">
                <a:solidFill>
                  <a:schemeClr val="bg1"/>
                </a:solidFill>
              </a:rPr>
              <a:t>Miocene volcanic and plutonic field (foreground)</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2" descr="Basalt_cones_from_Cinder_Hill_b"/>
          <p:cNvPicPr>
            <a:picLocks noChangeAspect="1" noChangeArrowheads="1"/>
          </p:cNvPicPr>
          <p:nvPr/>
        </p:nvPicPr>
        <p:blipFill>
          <a:blip r:embed="rId3"/>
          <a:srcRect/>
          <a:stretch>
            <a:fillRect/>
          </a:stretch>
        </p:blipFill>
        <p:spPr bwMode="auto">
          <a:xfrm>
            <a:off x="0" y="0"/>
            <a:ext cx="9144000" cy="6856413"/>
          </a:xfrm>
          <a:prstGeom prst="rect">
            <a:avLst/>
          </a:prstGeom>
          <a:noFill/>
          <a:ln w="9525">
            <a:noFill/>
            <a:miter lim="800000"/>
            <a:headEnd/>
            <a:tailEnd/>
          </a:ln>
        </p:spPr>
      </p:pic>
      <p:sp>
        <p:nvSpPr>
          <p:cNvPr id="3" name="TextBox 2"/>
          <p:cNvSpPr txBox="1"/>
          <p:nvPr/>
        </p:nvSpPr>
        <p:spPr>
          <a:xfrm>
            <a:off x="0" y="6096000"/>
            <a:ext cx="9144000" cy="584200"/>
          </a:xfrm>
          <a:prstGeom prst="rect">
            <a:avLst/>
          </a:prstGeom>
          <a:noFill/>
        </p:spPr>
        <p:txBody>
          <a:bodyPr>
            <a:spAutoFit/>
          </a:bodyPr>
          <a:lstStyle/>
          <a:p>
            <a:pPr algn="ctr">
              <a:defRPr/>
            </a:pPr>
            <a:r>
              <a:rPr lang="en-US" dirty="0">
                <a:solidFill>
                  <a:schemeClr val="bg1"/>
                </a:solidFill>
                <a:effectLst>
                  <a:outerShdw blurRad="38100" dist="38100" dir="2700000" algn="tl">
                    <a:srgbClr val="000000">
                      <a:alpha val="43137"/>
                    </a:srgbClr>
                  </a:outerShdw>
                </a:effectLst>
              </a:rPr>
              <a:t>Basaltic cinder cones along fault trace</a:t>
            </a:r>
          </a:p>
        </p:txBody>
      </p:sp>
      <p:cxnSp>
        <p:nvCxnSpPr>
          <p:cNvPr id="5" name="Straight Arrow Connector 4"/>
          <p:cNvCxnSpPr/>
          <p:nvPr/>
        </p:nvCxnSpPr>
        <p:spPr bwMode="auto">
          <a:xfrm rot="16200000" flipV="1">
            <a:off x="2247900" y="5448300"/>
            <a:ext cx="685800" cy="609600"/>
          </a:xfrm>
          <a:prstGeom prst="straightConnector1">
            <a:avLst/>
          </a:prstGeom>
          <a:solidFill>
            <a:schemeClr val="accent1"/>
          </a:solidFill>
          <a:ln w="50800" cap="flat" cmpd="sng" algn="ctr">
            <a:solidFill>
              <a:schemeClr val="bg1"/>
            </a:solidFill>
            <a:prstDash val="solid"/>
            <a:round/>
            <a:headEnd type="none" w="med" len="med"/>
            <a:tailEnd type="stealth" w="lg" len="med"/>
          </a:ln>
          <a:effectLst>
            <a:outerShdw blurRad="50800" dist="38100" dir="2700000" algn="tl" rotWithShape="0">
              <a:prstClr val="black">
                <a:alpha val="40000"/>
              </a:prstClr>
            </a:outerShdw>
          </a:effectLst>
        </p:spPr>
      </p:cxnSp>
      <p:cxnSp>
        <p:nvCxnSpPr>
          <p:cNvPr id="6" name="Straight Arrow Connector 5"/>
          <p:cNvCxnSpPr/>
          <p:nvPr/>
        </p:nvCxnSpPr>
        <p:spPr bwMode="auto">
          <a:xfrm rot="5400000" flipH="1" flipV="1">
            <a:off x="2781300" y="5600700"/>
            <a:ext cx="609600" cy="381000"/>
          </a:xfrm>
          <a:prstGeom prst="straightConnector1">
            <a:avLst/>
          </a:prstGeom>
          <a:solidFill>
            <a:schemeClr val="accent1"/>
          </a:solidFill>
          <a:ln w="50800" cap="flat" cmpd="sng" algn="ctr">
            <a:solidFill>
              <a:schemeClr val="bg1"/>
            </a:solidFill>
            <a:prstDash val="solid"/>
            <a:round/>
            <a:headEnd type="none" w="med" len="med"/>
            <a:tailEnd type="stealth" w="lg" len="med"/>
          </a:ln>
          <a:effectLst>
            <a:outerShdw blurRad="50800" dist="38100" dir="2700000" algn="tl" rotWithShape="0">
              <a:prstClr val="black">
                <a:alpha val="40000"/>
              </a:prstClr>
            </a:outerShdw>
          </a:effectLst>
        </p:spPr>
      </p:cxn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2" descr="Death Valley 7 DKH"/>
          <p:cNvPicPr>
            <a:picLocks noChangeAspect="1" noChangeArrowheads="1"/>
          </p:cNvPicPr>
          <p:nvPr/>
        </p:nvPicPr>
        <p:blipFill>
          <a:blip r:embed="rId3"/>
          <a:srcRect/>
          <a:stretch>
            <a:fillRect/>
          </a:stretch>
        </p:blipFill>
        <p:spPr bwMode="auto">
          <a:xfrm>
            <a:off x="0" y="0"/>
            <a:ext cx="9144000" cy="6069013"/>
          </a:xfrm>
          <a:prstGeom prst="rect">
            <a:avLst/>
          </a:prstGeom>
          <a:noFill/>
          <a:ln w="9525">
            <a:noFill/>
            <a:miter lim="800000"/>
            <a:headEnd/>
            <a:tailEnd/>
          </a:ln>
        </p:spPr>
      </p:pic>
      <p:sp>
        <p:nvSpPr>
          <p:cNvPr id="3" name="TextBox 2"/>
          <p:cNvSpPr txBox="1"/>
          <p:nvPr/>
        </p:nvSpPr>
        <p:spPr>
          <a:xfrm>
            <a:off x="0" y="6096000"/>
            <a:ext cx="9144000" cy="523875"/>
          </a:xfrm>
          <a:prstGeom prst="rect">
            <a:avLst/>
          </a:prstGeom>
          <a:noFill/>
        </p:spPr>
        <p:txBody>
          <a:bodyPr>
            <a:spAutoFit/>
          </a:bodyPr>
          <a:lstStyle/>
          <a:p>
            <a:pPr algn="ctr">
              <a:defRPr/>
            </a:pPr>
            <a:r>
              <a:rPr lang="en-US" sz="2800" dirty="0">
                <a:solidFill>
                  <a:schemeClr val="bg1"/>
                </a:solidFill>
                <a:effectLst>
                  <a:outerShdw blurRad="38100" dist="38100" dir="2700000" algn="tl">
                    <a:srgbClr val="000000">
                      <a:alpha val="43137"/>
                    </a:srgbClr>
                  </a:outerShdw>
                </a:effectLst>
              </a:rPr>
              <a:t>Ubehebe Crater</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2" descr="ubehebe area"/>
          <p:cNvPicPr>
            <a:picLocks noChangeAspect="1" noChangeArrowheads="1"/>
          </p:cNvPicPr>
          <p:nvPr/>
        </p:nvPicPr>
        <p:blipFill>
          <a:blip r:embed="rId3"/>
          <a:srcRect l="5302" t="4089" r="6818" b="12268"/>
          <a:stretch>
            <a:fillRect/>
          </a:stretch>
        </p:blipFill>
        <p:spPr bwMode="auto">
          <a:xfrm>
            <a:off x="0" y="0"/>
            <a:ext cx="9144000" cy="5911850"/>
          </a:xfrm>
          <a:prstGeom prst="rect">
            <a:avLst/>
          </a:prstGeom>
          <a:noFill/>
          <a:ln w="9525">
            <a:noFill/>
            <a:miter lim="800000"/>
            <a:headEnd/>
            <a:tailEnd/>
          </a:ln>
        </p:spPr>
      </p:pic>
      <p:sp>
        <p:nvSpPr>
          <p:cNvPr id="3" name="TextBox 2"/>
          <p:cNvSpPr txBox="1"/>
          <p:nvPr/>
        </p:nvSpPr>
        <p:spPr>
          <a:xfrm>
            <a:off x="0" y="6096000"/>
            <a:ext cx="9144000" cy="523875"/>
          </a:xfrm>
          <a:prstGeom prst="rect">
            <a:avLst/>
          </a:prstGeom>
          <a:noFill/>
        </p:spPr>
        <p:txBody>
          <a:bodyPr>
            <a:spAutoFit/>
          </a:bodyPr>
          <a:lstStyle/>
          <a:p>
            <a:pPr algn="ctr">
              <a:defRPr/>
            </a:pPr>
            <a:r>
              <a:rPr lang="en-US" sz="2800" dirty="0">
                <a:solidFill>
                  <a:schemeClr val="bg1"/>
                </a:solidFill>
                <a:effectLst>
                  <a:outerShdw blurRad="38100" dist="38100" dir="2700000" algn="tl">
                    <a:srgbClr val="000000">
                      <a:alpha val="43137"/>
                    </a:srgbClr>
                  </a:outerShdw>
                </a:effectLst>
              </a:rPr>
              <a:t>Cinder-strewn landscape around Ubehebe Crater</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2" descr="Devils_Cornfield2"/>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3" name="TextBox 2"/>
          <p:cNvSpPr txBox="1"/>
          <p:nvPr/>
        </p:nvSpPr>
        <p:spPr>
          <a:xfrm>
            <a:off x="0" y="6096000"/>
            <a:ext cx="9144000" cy="584200"/>
          </a:xfrm>
          <a:prstGeom prst="rect">
            <a:avLst/>
          </a:prstGeom>
          <a:noFill/>
        </p:spPr>
        <p:txBody>
          <a:bodyPr>
            <a:spAutoFit/>
          </a:bodyPr>
          <a:lstStyle/>
          <a:p>
            <a:pPr algn="ctr">
              <a:defRPr/>
            </a:pPr>
            <a:r>
              <a:rPr lang="en-US" dirty="0">
                <a:solidFill>
                  <a:schemeClr val="bg1"/>
                </a:solidFill>
                <a:effectLst>
                  <a:outerShdw blurRad="38100" dist="38100" dir="2700000" algn="tl">
                    <a:srgbClr val="000000">
                      <a:alpha val="43137"/>
                    </a:srgbClr>
                  </a:outerShdw>
                </a:effectLst>
              </a:rPr>
              <a:t>Devil’s Cornfield</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2" descr="Ventifact_ridge"/>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3" name="TextBox 2"/>
          <p:cNvSpPr txBox="1"/>
          <p:nvPr/>
        </p:nvSpPr>
        <p:spPr>
          <a:xfrm>
            <a:off x="0" y="6096000"/>
            <a:ext cx="9144000" cy="584200"/>
          </a:xfrm>
          <a:prstGeom prst="rect">
            <a:avLst/>
          </a:prstGeom>
          <a:noFill/>
        </p:spPr>
        <p:txBody>
          <a:bodyPr>
            <a:spAutoFit/>
          </a:bodyPr>
          <a:lstStyle/>
          <a:p>
            <a:pPr algn="ctr">
              <a:defRPr/>
            </a:pPr>
            <a:r>
              <a:rPr lang="en-US" dirty="0">
                <a:solidFill>
                  <a:schemeClr val="bg1"/>
                </a:solidFill>
                <a:effectLst>
                  <a:outerShdw blurRad="38100" dist="38100" dir="2700000" algn="tl">
                    <a:srgbClr val="000000">
                      <a:alpha val="43137"/>
                    </a:srgbClr>
                  </a:outerShdw>
                </a:effectLst>
              </a:rPr>
              <a:t>Ventifact Ridge</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descr="Mormon point fan"/>
          <p:cNvPicPr>
            <a:picLocks noChangeAspect="1" noChangeArrowheads="1"/>
          </p:cNvPicPr>
          <p:nvPr/>
        </p:nvPicPr>
        <p:blipFill>
          <a:blip r:embed="rId3"/>
          <a:srcRect/>
          <a:stretch>
            <a:fillRect/>
          </a:stretch>
        </p:blipFill>
        <p:spPr bwMode="auto">
          <a:xfrm>
            <a:off x="0" y="0"/>
            <a:ext cx="10261600" cy="7696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2" descr="Ventifact"/>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3" name="TextBox 2"/>
          <p:cNvSpPr txBox="1"/>
          <p:nvPr/>
        </p:nvSpPr>
        <p:spPr>
          <a:xfrm>
            <a:off x="0" y="6096000"/>
            <a:ext cx="9144000" cy="584200"/>
          </a:xfrm>
          <a:prstGeom prst="rect">
            <a:avLst/>
          </a:prstGeom>
          <a:noFill/>
        </p:spPr>
        <p:txBody>
          <a:bodyPr>
            <a:spAutoFit/>
          </a:bodyPr>
          <a:lstStyle/>
          <a:p>
            <a:pPr algn="ctr">
              <a:defRPr/>
            </a:pPr>
            <a:r>
              <a:rPr lang="en-US" dirty="0">
                <a:solidFill>
                  <a:schemeClr val="bg1"/>
                </a:solidFill>
                <a:effectLst>
                  <a:outerShdw blurRad="38100" dist="38100" dir="2700000" algn="tl">
                    <a:srgbClr val="000000">
                      <a:alpha val="43137"/>
                    </a:srgbClr>
                  </a:outerShdw>
                </a:effectLst>
              </a:rPr>
              <a:t>Large ventifact</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3"/>
          <p:cNvPicPr>
            <a:picLocks noChangeAspect="1" noChangeArrowheads="1"/>
          </p:cNvPicPr>
          <p:nvPr/>
        </p:nvPicPr>
        <p:blipFill>
          <a:blip r:embed="rId3"/>
          <a:srcRect/>
          <a:stretch>
            <a:fillRect/>
          </a:stretch>
        </p:blipFill>
        <p:spPr bwMode="auto">
          <a:xfrm>
            <a:off x="0" y="0"/>
            <a:ext cx="9136063" cy="6858000"/>
          </a:xfrm>
          <a:prstGeom prst="rect">
            <a:avLst/>
          </a:prstGeom>
          <a:noFill/>
          <a:ln w="9525">
            <a:noFill/>
            <a:miter lim="800000"/>
            <a:headEnd/>
            <a:tailEnd/>
          </a:ln>
        </p:spPr>
      </p:pic>
      <p:sp>
        <p:nvSpPr>
          <p:cNvPr id="4" name="TextBox 3"/>
          <p:cNvSpPr txBox="1"/>
          <p:nvPr/>
        </p:nvSpPr>
        <p:spPr>
          <a:xfrm>
            <a:off x="0" y="6096000"/>
            <a:ext cx="9144000" cy="584200"/>
          </a:xfrm>
          <a:prstGeom prst="rect">
            <a:avLst/>
          </a:prstGeom>
          <a:noFill/>
        </p:spPr>
        <p:txBody>
          <a:bodyPr>
            <a:spAutoFit/>
          </a:bodyPr>
          <a:lstStyle/>
          <a:p>
            <a:pPr algn="ctr">
              <a:defRPr/>
            </a:pPr>
            <a:r>
              <a:rPr lang="en-US" dirty="0">
                <a:solidFill>
                  <a:schemeClr val="bg1"/>
                </a:solidFill>
                <a:effectLst>
                  <a:outerShdw blurRad="38100" dist="38100" dir="2700000" algn="tl">
                    <a:srgbClr val="000000">
                      <a:alpha val="43137"/>
                    </a:srgbClr>
                  </a:outerShdw>
                </a:effectLst>
              </a:rPr>
              <a:t>Mushroom Rock</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4" descr="http://farm4.static.flickr.com/3266/2356256742_b3b7e05da5.jpg?v=1206581868"/>
          <p:cNvPicPr>
            <a:picLocks noChangeAspect="1" noChangeArrowheads="1"/>
          </p:cNvPicPr>
          <p:nvPr/>
        </p:nvPicPr>
        <p:blipFill>
          <a:blip r:embed="rId3"/>
          <a:srcRect/>
          <a:stretch>
            <a:fillRect/>
          </a:stretch>
        </p:blipFill>
        <p:spPr bwMode="auto">
          <a:xfrm>
            <a:off x="2019300" y="0"/>
            <a:ext cx="5143500" cy="6858000"/>
          </a:xfrm>
          <a:prstGeom prst="rect">
            <a:avLst/>
          </a:prstGeom>
          <a:noFill/>
          <a:ln w="9525">
            <a:noFill/>
            <a:miter lim="800000"/>
            <a:headEnd/>
            <a:tailEnd/>
          </a:ln>
        </p:spPr>
      </p:pic>
      <p:sp>
        <p:nvSpPr>
          <p:cNvPr id="4" name="TextBox 3"/>
          <p:cNvSpPr txBox="1"/>
          <p:nvPr/>
        </p:nvSpPr>
        <p:spPr>
          <a:xfrm>
            <a:off x="3657600" y="6197600"/>
            <a:ext cx="3352800" cy="584200"/>
          </a:xfrm>
          <a:prstGeom prst="rect">
            <a:avLst/>
          </a:prstGeom>
          <a:noFill/>
        </p:spPr>
        <p:txBody>
          <a:bodyPr>
            <a:spAutoFit/>
          </a:bodyPr>
          <a:lstStyle/>
          <a:p>
            <a:pPr algn="ctr">
              <a:defRPr/>
            </a:pPr>
            <a:r>
              <a:rPr lang="en-US" dirty="0">
                <a:solidFill>
                  <a:schemeClr val="bg1"/>
                </a:solidFill>
                <a:effectLst>
                  <a:outerShdw blurRad="38100" dist="38100" dir="2700000" algn="tl">
                    <a:srgbClr val="000000">
                      <a:alpha val="43137"/>
                    </a:srgbClr>
                  </a:outerShdw>
                </a:effectLst>
              </a:rPr>
              <a:t>Racetrack Playa</a:t>
            </a: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2" descr="Death Valley 05 RFH"/>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3" descr="C:\Documents and Settings\Gary Jacobson\Desktop\Dunes.jpg"/>
          <p:cNvPicPr>
            <a:picLocks noChangeAspect="1" noChangeArrowheads="1"/>
          </p:cNvPicPr>
          <p:nvPr/>
        </p:nvPicPr>
        <p:blipFill>
          <a:blip r:embed="rId3"/>
          <a:srcRect/>
          <a:stretch>
            <a:fillRect/>
          </a:stretch>
        </p:blipFill>
        <p:spPr bwMode="auto">
          <a:xfrm>
            <a:off x="0" y="0"/>
            <a:ext cx="9131300" cy="6858000"/>
          </a:xfrm>
          <a:prstGeom prst="rect">
            <a:avLst/>
          </a:prstGeom>
          <a:noFill/>
          <a:ln w="9525">
            <a:noFill/>
            <a:miter lim="800000"/>
            <a:headEnd/>
            <a:tailEnd/>
          </a:ln>
        </p:spPr>
      </p:pic>
      <p:sp>
        <p:nvSpPr>
          <p:cNvPr id="4" name="TextBox 3"/>
          <p:cNvSpPr txBox="1"/>
          <p:nvPr/>
        </p:nvSpPr>
        <p:spPr>
          <a:xfrm>
            <a:off x="1981200" y="4648200"/>
            <a:ext cx="2590800" cy="461963"/>
          </a:xfrm>
          <a:prstGeom prst="rect">
            <a:avLst/>
          </a:prstGeom>
          <a:noFill/>
        </p:spPr>
        <p:txBody>
          <a:bodyPr>
            <a:spAutoFit/>
          </a:bodyPr>
          <a:lstStyle/>
          <a:p>
            <a:pPr algn="ctr">
              <a:defRPr/>
            </a:pPr>
            <a:r>
              <a:rPr lang="en-US" sz="2400" dirty="0">
                <a:solidFill>
                  <a:schemeClr val="bg1"/>
                </a:solidFill>
                <a:effectLst>
                  <a:outerShdw blurRad="38100" dist="38100" dir="2700000" algn="tl">
                    <a:srgbClr val="000000">
                      <a:alpha val="43137"/>
                    </a:srgbClr>
                  </a:outerShdw>
                </a:effectLst>
              </a:rPr>
              <a:t>Tucki Mountain</a:t>
            </a:r>
          </a:p>
        </p:txBody>
      </p:sp>
      <p:sp>
        <p:nvSpPr>
          <p:cNvPr id="8" name="TextBox 7"/>
          <p:cNvSpPr txBox="1"/>
          <p:nvPr/>
        </p:nvSpPr>
        <p:spPr>
          <a:xfrm>
            <a:off x="533400" y="1290638"/>
            <a:ext cx="2590800" cy="461962"/>
          </a:xfrm>
          <a:prstGeom prst="rect">
            <a:avLst/>
          </a:prstGeom>
          <a:noFill/>
        </p:spPr>
        <p:txBody>
          <a:bodyPr>
            <a:spAutoFit/>
          </a:bodyPr>
          <a:lstStyle/>
          <a:p>
            <a:pPr algn="ctr">
              <a:defRPr/>
            </a:pPr>
            <a:r>
              <a:rPr lang="en-US" sz="2400" dirty="0">
                <a:solidFill>
                  <a:schemeClr val="bg1"/>
                </a:solidFill>
                <a:effectLst>
                  <a:outerShdw blurRad="38100" dist="38100" dir="2700000" algn="tl">
                    <a:srgbClr val="000000">
                      <a:alpha val="43137"/>
                    </a:srgbClr>
                  </a:outerShdw>
                </a:effectLst>
              </a:rPr>
              <a:t>Prevailing winds</a:t>
            </a:r>
          </a:p>
        </p:txBody>
      </p:sp>
      <p:sp>
        <p:nvSpPr>
          <p:cNvPr id="9" name="TextBox 8"/>
          <p:cNvSpPr txBox="1"/>
          <p:nvPr/>
        </p:nvSpPr>
        <p:spPr>
          <a:xfrm>
            <a:off x="3124200" y="3048000"/>
            <a:ext cx="1524000" cy="461963"/>
          </a:xfrm>
          <a:prstGeom prst="rect">
            <a:avLst/>
          </a:prstGeom>
          <a:noFill/>
        </p:spPr>
        <p:txBody>
          <a:bodyPr>
            <a:spAutoFit/>
          </a:bodyPr>
          <a:lstStyle/>
          <a:p>
            <a:pPr algn="ctr">
              <a:defRPr/>
            </a:pPr>
            <a:r>
              <a:rPr lang="en-US" sz="2400" dirty="0">
                <a:solidFill>
                  <a:schemeClr val="bg1"/>
                </a:solidFill>
                <a:effectLst>
                  <a:outerShdw blurRad="38100" dist="38100" dir="2700000" algn="tl">
                    <a:srgbClr val="000000">
                      <a:alpha val="43137"/>
                    </a:srgbClr>
                  </a:outerShdw>
                </a:effectLst>
              </a:rPr>
              <a:t>Dunes</a:t>
            </a:r>
          </a:p>
        </p:txBody>
      </p:sp>
      <p:sp>
        <p:nvSpPr>
          <p:cNvPr id="10" name="Right Arrow 3"/>
          <p:cNvSpPr>
            <a:spLocks noChangeArrowheads="1"/>
          </p:cNvSpPr>
          <p:nvPr/>
        </p:nvSpPr>
        <p:spPr bwMode="auto">
          <a:xfrm rot="2320759">
            <a:off x="1819303" y="2114862"/>
            <a:ext cx="1866239" cy="624605"/>
          </a:xfrm>
          <a:prstGeom prst="rightArrow">
            <a:avLst>
              <a:gd name="adj1" fmla="val 56869"/>
              <a:gd name="adj2" fmla="val 68338"/>
            </a:avLst>
          </a:prstGeom>
          <a:solidFill>
            <a:schemeClr val="accent1">
              <a:alpha val="50000"/>
            </a:schemeClr>
          </a:solidFill>
          <a:ln w="9525" algn="ctr">
            <a:solidFill>
              <a:schemeClr val="tx1"/>
            </a:solidFill>
            <a:round/>
            <a:headEnd/>
            <a:tailEnd/>
          </a:ln>
          <a:scene3d>
            <a:camera prst="orthographicFront">
              <a:rot lat="19200000" lon="21594000" rev="0"/>
            </a:camera>
            <a:lightRig rig="threePt" dir="t"/>
          </a:scene3d>
          <a:sp3d>
            <a:bevelT/>
          </a:sp3d>
        </p:spPr>
        <p:txBody>
          <a:bodyPr/>
          <a:lstStyle/>
          <a:p>
            <a:pPr>
              <a:defRPr/>
            </a:pPr>
            <a:endParaRPr lang="en-US"/>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2" descr="dunes aerial"/>
          <p:cNvPicPr>
            <a:picLocks noChangeAspect="1" noChangeArrowheads="1"/>
          </p:cNvPicPr>
          <p:nvPr/>
        </p:nvPicPr>
        <p:blipFill>
          <a:blip r:embed="rId3"/>
          <a:srcRect/>
          <a:stretch>
            <a:fillRect/>
          </a:stretch>
        </p:blipFill>
        <p:spPr bwMode="auto">
          <a:xfrm>
            <a:off x="-611188" y="0"/>
            <a:ext cx="10366376" cy="8305800"/>
          </a:xfrm>
          <a:prstGeom prst="rect">
            <a:avLst/>
          </a:prstGeom>
          <a:noFill/>
          <a:ln w="9525">
            <a:noFill/>
            <a:miter lim="800000"/>
            <a:headEnd/>
            <a:tailEnd/>
          </a:ln>
        </p:spPr>
      </p:pic>
      <p:sp>
        <p:nvSpPr>
          <p:cNvPr id="3" name="TextBox 2"/>
          <p:cNvSpPr txBox="1"/>
          <p:nvPr/>
        </p:nvSpPr>
        <p:spPr>
          <a:xfrm>
            <a:off x="2057400" y="2667000"/>
            <a:ext cx="4724400" cy="584200"/>
          </a:xfrm>
          <a:prstGeom prst="rect">
            <a:avLst/>
          </a:prstGeom>
          <a:noFill/>
        </p:spPr>
        <p:txBody>
          <a:bodyPr>
            <a:spAutoFit/>
          </a:bodyPr>
          <a:lstStyle/>
          <a:p>
            <a:pPr algn="ctr">
              <a:defRPr/>
            </a:pPr>
            <a:r>
              <a:rPr lang="en-US" dirty="0">
                <a:solidFill>
                  <a:schemeClr val="bg1"/>
                </a:solidFill>
                <a:effectLst>
                  <a:outerShdw blurRad="38100" dist="38100" dir="2700000" algn="tl">
                    <a:srgbClr val="000000">
                      <a:alpha val="43137"/>
                    </a:srgbClr>
                  </a:outerShdw>
                </a:effectLst>
              </a:rPr>
              <a:t>Longitudinal dunes</a:t>
            </a:r>
          </a:p>
        </p:txBody>
      </p:sp>
      <p:sp>
        <p:nvSpPr>
          <p:cNvPr id="4" name="TextBox 3"/>
          <p:cNvSpPr txBox="1"/>
          <p:nvPr/>
        </p:nvSpPr>
        <p:spPr>
          <a:xfrm>
            <a:off x="4343400" y="5943600"/>
            <a:ext cx="2971800" cy="584200"/>
          </a:xfrm>
          <a:prstGeom prst="rect">
            <a:avLst/>
          </a:prstGeom>
          <a:noFill/>
        </p:spPr>
        <p:txBody>
          <a:bodyPr>
            <a:spAutoFit/>
          </a:bodyPr>
          <a:lstStyle/>
          <a:p>
            <a:pPr algn="ctr">
              <a:defRPr/>
            </a:pPr>
            <a:r>
              <a:rPr lang="en-US" dirty="0">
                <a:solidFill>
                  <a:schemeClr val="bg1"/>
                </a:solidFill>
                <a:effectLst>
                  <a:outerShdw blurRad="38100" dist="38100" dir="2700000" algn="tl">
                    <a:srgbClr val="000000">
                      <a:alpha val="43137"/>
                    </a:srgbClr>
                  </a:outerShdw>
                </a:effectLst>
              </a:rPr>
              <a:t>Star dunes</a:t>
            </a:r>
          </a:p>
        </p:txBody>
      </p:sp>
      <p:cxnSp>
        <p:nvCxnSpPr>
          <p:cNvPr id="6" name="Straight Arrow Connector 5"/>
          <p:cNvCxnSpPr/>
          <p:nvPr/>
        </p:nvCxnSpPr>
        <p:spPr bwMode="auto">
          <a:xfrm rot="5400000">
            <a:off x="2057400" y="3810000"/>
            <a:ext cx="1524000" cy="457200"/>
          </a:xfrm>
          <a:prstGeom prst="straightConnector1">
            <a:avLst/>
          </a:prstGeom>
          <a:solidFill>
            <a:schemeClr val="accent1"/>
          </a:solidFill>
          <a:ln w="50800" cap="flat" cmpd="sng" algn="ctr">
            <a:solidFill>
              <a:schemeClr val="bg1"/>
            </a:solidFill>
            <a:prstDash val="solid"/>
            <a:round/>
            <a:headEnd type="none" w="med" len="med"/>
            <a:tailEnd type="arrow"/>
          </a:ln>
          <a:effectLst>
            <a:outerShdw blurRad="50800" dist="38100" dir="2700000" algn="tl" rotWithShape="0">
              <a:prstClr val="black">
                <a:alpha val="40000"/>
              </a:prstClr>
            </a:outerShdw>
          </a:effectLst>
        </p:spPr>
      </p:cxnSp>
      <p:cxnSp>
        <p:nvCxnSpPr>
          <p:cNvPr id="7" name="Straight Arrow Connector 6"/>
          <p:cNvCxnSpPr/>
          <p:nvPr/>
        </p:nvCxnSpPr>
        <p:spPr bwMode="auto">
          <a:xfrm>
            <a:off x="6400800" y="2971800"/>
            <a:ext cx="1752600" cy="304800"/>
          </a:xfrm>
          <a:prstGeom prst="straightConnector1">
            <a:avLst/>
          </a:prstGeom>
          <a:solidFill>
            <a:schemeClr val="accent1"/>
          </a:solidFill>
          <a:ln w="50800" cap="flat" cmpd="sng" algn="ctr">
            <a:solidFill>
              <a:schemeClr val="bg1"/>
            </a:solidFill>
            <a:prstDash val="solid"/>
            <a:round/>
            <a:headEnd type="none" w="med" len="med"/>
            <a:tailEnd type="arrow"/>
          </a:ln>
          <a:effectLst>
            <a:outerShdw blurRad="50800" dist="38100" dir="2700000" algn="tl" rotWithShape="0">
              <a:prstClr val="black">
                <a:alpha val="40000"/>
              </a:prstClr>
            </a:outerShdw>
          </a:effectLst>
        </p:spPr>
      </p:cxn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4" descr="http://photography.nationalgeographic.com/staticfiles/NGS/Shared/StaticFiles/Photography/Images/Content/death-valley-dunes-397305-lw.jpg"/>
          <p:cNvPicPr>
            <a:picLocks noChangeAspect="1" noChangeArrowheads="1"/>
          </p:cNvPicPr>
          <p:nvPr/>
        </p:nvPicPr>
        <p:blipFill>
          <a:blip r:embed="rId3"/>
          <a:srcRect b="10417"/>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6018" name="Picture 2" descr="diamictite"/>
          <p:cNvPicPr>
            <a:picLocks noChangeAspect="1" noChangeArrowheads="1"/>
          </p:cNvPicPr>
          <p:nvPr/>
        </p:nvPicPr>
        <p:blipFill>
          <a:blip r:embed="rId3"/>
          <a:srcRect/>
          <a:stretch>
            <a:fillRect/>
          </a:stretch>
        </p:blipFill>
        <p:spPr bwMode="auto">
          <a:xfrm>
            <a:off x="0" y="0"/>
            <a:ext cx="9144000" cy="7081838"/>
          </a:xfrm>
          <a:prstGeom prst="rect">
            <a:avLst/>
          </a:prstGeom>
          <a:noFill/>
          <a:ln w="9525">
            <a:noFill/>
            <a:miter lim="800000"/>
            <a:headEnd/>
            <a:tailEnd/>
          </a:ln>
        </p:spPr>
      </p:pic>
    </p:spTree>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7042" name="Picture 2" descr="DV fault map"/>
          <p:cNvPicPr>
            <a:picLocks noChangeAspect="1" noChangeArrowheads="1"/>
          </p:cNvPicPr>
          <p:nvPr/>
        </p:nvPicPr>
        <p:blipFill>
          <a:blip r:embed="rId3"/>
          <a:srcRect l="8739" t="31859" r="10104" b="23894"/>
          <a:stretch>
            <a:fillRect/>
          </a:stretch>
        </p:blipFill>
        <p:spPr bwMode="auto">
          <a:xfrm>
            <a:off x="-1143000" y="0"/>
            <a:ext cx="10287000" cy="7034213"/>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8066" name="Picture 2" descr="giant dessication polygon"/>
          <p:cNvPicPr>
            <a:picLocks noChangeAspect="1" noChangeArrowheads="1"/>
          </p:cNvPicPr>
          <p:nvPr/>
        </p:nvPicPr>
        <p:blipFill>
          <a:blip r:embed="rId3"/>
          <a:srcRect/>
          <a:stretch>
            <a:fillRect/>
          </a:stretch>
        </p:blipFill>
        <p:spPr bwMode="auto">
          <a:xfrm>
            <a:off x="2057400" y="0"/>
            <a:ext cx="5143500" cy="6858000"/>
          </a:xfrm>
          <a:prstGeom prst="rect">
            <a:avLst/>
          </a:prstGeom>
          <a:noFill/>
          <a:ln w="9525">
            <a:noFill/>
            <a:miter lim="800000"/>
            <a:headEnd/>
            <a:tailEnd/>
          </a:ln>
        </p:spPr>
      </p:pic>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Mormon point fan"/>
          <p:cNvPicPr>
            <a:picLocks noChangeAspect="1" noChangeArrowheads="1"/>
          </p:cNvPicPr>
          <p:nvPr/>
        </p:nvPicPr>
        <p:blipFill>
          <a:blip r:embed="rId3"/>
          <a:srcRect/>
          <a:stretch>
            <a:fillRect/>
          </a:stretch>
        </p:blipFill>
        <p:spPr bwMode="auto">
          <a:xfrm>
            <a:off x="0" y="0"/>
            <a:ext cx="10261600" cy="7696200"/>
          </a:xfrm>
          <a:prstGeom prst="rect">
            <a:avLst/>
          </a:prstGeom>
          <a:noFill/>
          <a:ln w="9525">
            <a:noFill/>
            <a:miter lim="800000"/>
            <a:headEnd/>
            <a:tailEnd/>
          </a:ln>
        </p:spPr>
      </p:pic>
      <p:cxnSp>
        <p:nvCxnSpPr>
          <p:cNvPr id="3" name="Straight Arrow Connector 2"/>
          <p:cNvCxnSpPr/>
          <p:nvPr/>
        </p:nvCxnSpPr>
        <p:spPr bwMode="auto">
          <a:xfrm rot="5400000" flipH="1" flipV="1">
            <a:off x="1104900" y="4762500"/>
            <a:ext cx="533400" cy="152400"/>
          </a:xfrm>
          <a:prstGeom prst="straightConnector1">
            <a:avLst/>
          </a:prstGeom>
          <a:solidFill>
            <a:schemeClr val="accent1"/>
          </a:solidFill>
          <a:ln w="50800" cap="flat" cmpd="sng" algn="ctr">
            <a:solidFill>
              <a:schemeClr val="bg1"/>
            </a:solidFill>
            <a:prstDash val="solid"/>
            <a:round/>
            <a:headEnd type="none" w="med" len="med"/>
            <a:tailEnd type="arrow"/>
          </a:ln>
          <a:effectLst>
            <a:outerShdw blurRad="50800" dist="38100" dir="2700000" algn="tl" rotWithShape="0">
              <a:prstClr val="black">
                <a:alpha val="40000"/>
              </a:prstClr>
            </a:outerShdw>
          </a:effectLst>
        </p:spPr>
      </p:cxnSp>
      <p:cxnSp>
        <p:nvCxnSpPr>
          <p:cNvPr id="4" name="Straight Arrow Connector 3"/>
          <p:cNvCxnSpPr/>
          <p:nvPr/>
        </p:nvCxnSpPr>
        <p:spPr bwMode="auto">
          <a:xfrm rot="5400000" flipH="1" flipV="1">
            <a:off x="4229100" y="5295900"/>
            <a:ext cx="533400" cy="152400"/>
          </a:xfrm>
          <a:prstGeom prst="straightConnector1">
            <a:avLst/>
          </a:prstGeom>
          <a:solidFill>
            <a:schemeClr val="accent1"/>
          </a:solidFill>
          <a:ln w="50800" cap="flat" cmpd="sng" algn="ctr">
            <a:solidFill>
              <a:schemeClr val="bg1"/>
            </a:solidFill>
            <a:prstDash val="solid"/>
            <a:round/>
            <a:headEnd type="none" w="med" len="med"/>
            <a:tailEnd type="arrow"/>
          </a:ln>
          <a:effectLst>
            <a:outerShdw blurRad="50800" dist="38100" dir="2700000" algn="tl" rotWithShape="0">
              <a:prstClr val="black">
                <a:alpha val="40000"/>
              </a:prstClr>
            </a:outerShdw>
          </a:effectLst>
        </p:spPr>
      </p:cxn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9090" name="Picture 2" descr="Blk_mtn_turtlebck"/>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0114" name="Picture 2" descr="Death Valley 8 DKH"/>
          <p:cNvPicPr>
            <a:picLocks noChangeAspect="1" noChangeArrowheads="1"/>
          </p:cNvPicPr>
          <p:nvPr/>
        </p:nvPicPr>
        <p:blipFill>
          <a:blip r:embed="rId3"/>
          <a:srcRect/>
          <a:stretch>
            <a:fillRect/>
          </a:stretch>
        </p:blipFill>
        <p:spPr bwMode="auto">
          <a:xfrm>
            <a:off x="0" y="0"/>
            <a:ext cx="9144000" cy="6246813"/>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1138" name="Picture 2" descr="DV48-5"/>
          <p:cNvPicPr>
            <a:picLocks noChangeAspect="1" noChangeArrowheads="1"/>
          </p:cNvPicPr>
          <p:nvPr/>
        </p:nvPicPr>
        <p:blipFill>
          <a:blip r:embed="rId3"/>
          <a:srcRect/>
          <a:stretch>
            <a:fillRect/>
          </a:stretch>
        </p:blipFill>
        <p:spPr bwMode="auto">
          <a:xfrm>
            <a:off x="762000" y="0"/>
            <a:ext cx="8382000" cy="4948238"/>
          </a:xfrm>
          <a:prstGeom prst="rect">
            <a:avLst/>
          </a:prstGeom>
          <a:noFill/>
          <a:ln w="9525">
            <a:noFill/>
            <a:miter lim="800000"/>
            <a:headEnd/>
            <a:tailEnd/>
          </a:ln>
        </p:spPr>
      </p:pic>
      <p:pic>
        <p:nvPicPr>
          <p:cNvPr id="91139" name="Picture 3" descr="Amargosa_ChaosSM"/>
          <p:cNvPicPr>
            <a:picLocks noChangeAspect="1" noChangeArrowheads="1"/>
          </p:cNvPicPr>
          <p:nvPr/>
        </p:nvPicPr>
        <p:blipFill>
          <a:blip r:embed="rId4"/>
          <a:srcRect/>
          <a:stretch>
            <a:fillRect/>
          </a:stretch>
        </p:blipFill>
        <p:spPr bwMode="auto">
          <a:xfrm>
            <a:off x="1143000" y="3706813"/>
            <a:ext cx="4800600" cy="3151187"/>
          </a:xfrm>
          <a:prstGeom prst="rect">
            <a:avLst/>
          </a:prstGeom>
          <a:noFill/>
          <a:ln w="9525">
            <a:noFill/>
            <a:miter lim="800000"/>
            <a:headEnd/>
            <a:tailEnd/>
          </a:ln>
        </p:spPr>
      </p:pic>
      <p:sp>
        <p:nvSpPr>
          <p:cNvPr id="91140" name="Text Box 4"/>
          <p:cNvSpPr txBox="1">
            <a:spLocks noChangeArrowheads="1"/>
          </p:cNvSpPr>
          <p:nvPr/>
        </p:nvSpPr>
        <p:spPr bwMode="auto">
          <a:xfrm>
            <a:off x="1371600" y="152400"/>
            <a:ext cx="4495800" cy="579438"/>
          </a:xfrm>
          <a:prstGeom prst="rect">
            <a:avLst/>
          </a:prstGeom>
          <a:noFill/>
          <a:ln w="9525">
            <a:noFill/>
            <a:miter lim="800000"/>
            <a:headEnd/>
            <a:tailEnd/>
          </a:ln>
        </p:spPr>
        <p:txBody>
          <a:bodyPr>
            <a:spAutoFit/>
          </a:bodyPr>
          <a:lstStyle/>
          <a:p>
            <a:pPr algn="ctr">
              <a:spcBef>
                <a:spcPct val="50000"/>
              </a:spcBef>
            </a:pPr>
            <a:r>
              <a:rPr lang="en-US"/>
              <a:t>The Amargosa Chaos</a:t>
            </a:r>
          </a:p>
        </p:txBody>
      </p:sp>
      <p:sp>
        <p:nvSpPr>
          <p:cNvPr id="91141" name="Text Box 5"/>
          <p:cNvSpPr txBox="1">
            <a:spLocks noChangeArrowheads="1"/>
          </p:cNvSpPr>
          <p:nvPr/>
        </p:nvSpPr>
        <p:spPr bwMode="auto">
          <a:xfrm>
            <a:off x="5943600" y="5181600"/>
            <a:ext cx="3200400" cy="1187450"/>
          </a:xfrm>
          <a:prstGeom prst="rect">
            <a:avLst/>
          </a:prstGeom>
          <a:noFill/>
          <a:ln w="9525">
            <a:noFill/>
            <a:miter lim="800000"/>
            <a:headEnd/>
            <a:tailEnd/>
          </a:ln>
        </p:spPr>
        <p:txBody>
          <a:bodyPr>
            <a:spAutoFit/>
          </a:bodyPr>
          <a:lstStyle/>
          <a:p>
            <a:pPr algn="ctr">
              <a:spcBef>
                <a:spcPct val="50000"/>
              </a:spcBef>
            </a:pPr>
            <a:r>
              <a:rPr lang="en-US" sz="2400"/>
              <a:t>Units stacked and thinned by low angle normal faulting</a:t>
            </a:r>
          </a:p>
        </p:txBody>
      </p:sp>
    </p:spTree>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2162" name="Picture 2" descr="Ubehebe2"/>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3186" name="Picture 2" descr="dvlittlehebe"/>
          <p:cNvPicPr>
            <a:picLocks noChangeAspect="1" noChangeArrowheads="1"/>
          </p:cNvPicPr>
          <p:nvPr/>
        </p:nvPicPr>
        <p:blipFill>
          <a:blip r:embed="rId3"/>
          <a:srcRect/>
          <a:stretch>
            <a:fillRect/>
          </a:stretch>
        </p:blipFill>
        <p:spPr bwMode="auto">
          <a:xfrm>
            <a:off x="762000" y="1371600"/>
            <a:ext cx="7620000" cy="42164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4210" name="Picture 2"/>
          <p:cNvPicPr>
            <a:picLocks noChangeAspect="1" noChangeArrowheads="1"/>
          </p:cNvPicPr>
          <p:nvPr/>
        </p:nvPicPr>
        <p:blipFill>
          <a:blip r:embed="rId3"/>
          <a:srcRect/>
          <a:stretch>
            <a:fillRect/>
          </a:stretch>
        </p:blipFill>
        <p:spPr bwMode="auto">
          <a:xfrm>
            <a:off x="-990600" y="-30163"/>
            <a:ext cx="11201400" cy="6888163"/>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3"/>
          <p:cNvPicPr>
            <a:picLocks noChangeAspect="1" noChangeArrowheads="1"/>
          </p:cNvPicPr>
          <p:nvPr/>
        </p:nvPicPr>
        <p:blipFill>
          <a:blip r:embed="rId3"/>
          <a:srcRect/>
          <a:stretch>
            <a:fillRect/>
          </a:stretch>
        </p:blipFill>
        <p:spPr bwMode="auto">
          <a:xfrm>
            <a:off x="0" y="0"/>
            <a:ext cx="913765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3"/>
          <p:cNvPicPr>
            <a:picLocks noChangeAspect="1" noChangeArrowheads="1"/>
          </p:cNvPicPr>
          <p:nvPr/>
        </p:nvPicPr>
        <p:blipFill>
          <a:blip r:embed="rId3"/>
          <a:srcRect/>
          <a:stretch>
            <a:fillRect/>
          </a:stretch>
        </p:blipFill>
        <p:spPr bwMode="auto">
          <a:xfrm>
            <a:off x="0" y="0"/>
            <a:ext cx="9137650" cy="6858000"/>
          </a:xfrm>
          <a:prstGeom prst="rect">
            <a:avLst/>
          </a:prstGeom>
          <a:noFill/>
          <a:ln w="9525">
            <a:noFill/>
            <a:miter lim="800000"/>
            <a:headEnd/>
            <a:tailEnd/>
          </a:ln>
        </p:spPr>
      </p:pic>
      <p:sp>
        <p:nvSpPr>
          <p:cNvPr id="45059" name="Freeform 1"/>
          <p:cNvSpPr>
            <a:spLocks noChangeArrowheads="1"/>
          </p:cNvSpPr>
          <p:nvPr/>
        </p:nvSpPr>
        <p:spPr bwMode="auto">
          <a:xfrm>
            <a:off x="-117475" y="3152775"/>
            <a:ext cx="9204325" cy="1630363"/>
          </a:xfrm>
          <a:custGeom>
            <a:avLst/>
            <a:gdLst>
              <a:gd name="T0" fmla="*/ 0 w 9203850"/>
              <a:gd name="T1" fmla="*/ 0 h 1630973"/>
              <a:gd name="T2" fmla="*/ 9203850 w 9203850"/>
              <a:gd name="T3" fmla="*/ 1630973 h 1630973"/>
            </a:gdLst>
            <a:ahLst/>
            <a:cxnLst/>
            <a:rect l="T0" t="T1" r="T2" b="T3"/>
            <a:pathLst>
              <a:path w="9203850" h="1630973">
                <a:moveTo>
                  <a:pt x="4146075" y="57150"/>
                </a:moveTo>
                <a:cubicBezTo>
                  <a:pt x="4155600" y="60325"/>
                  <a:pt x="4165670" y="62185"/>
                  <a:pt x="4174650" y="66675"/>
                </a:cubicBezTo>
                <a:cubicBezTo>
                  <a:pt x="4184889" y="71795"/>
                  <a:pt x="4192506" y="81705"/>
                  <a:pt x="4203225" y="85725"/>
                </a:cubicBezTo>
                <a:cubicBezTo>
                  <a:pt x="4218384" y="91409"/>
                  <a:pt x="4234881" y="92588"/>
                  <a:pt x="4250850" y="95250"/>
                </a:cubicBezTo>
                <a:cubicBezTo>
                  <a:pt x="4350919" y="111928"/>
                  <a:pt x="4366160" y="107335"/>
                  <a:pt x="4498500" y="114300"/>
                </a:cubicBezTo>
                <a:cubicBezTo>
                  <a:pt x="4519798" y="119625"/>
                  <a:pt x="4579836" y="133599"/>
                  <a:pt x="4593750" y="142875"/>
                </a:cubicBezTo>
                <a:cubicBezTo>
                  <a:pt x="4603275" y="149225"/>
                  <a:pt x="4611864" y="157276"/>
                  <a:pt x="4622325" y="161925"/>
                </a:cubicBezTo>
                <a:cubicBezTo>
                  <a:pt x="4640675" y="170080"/>
                  <a:pt x="4679475" y="180975"/>
                  <a:pt x="4679475" y="180975"/>
                </a:cubicBezTo>
                <a:cubicBezTo>
                  <a:pt x="4692175" y="190500"/>
                  <a:pt x="4703068" y="203103"/>
                  <a:pt x="4717575" y="209550"/>
                </a:cubicBezTo>
                <a:cubicBezTo>
                  <a:pt x="4732369" y="216125"/>
                  <a:pt x="4749494" y="215148"/>
                  <a:pt x="4765200" y="219075"/>
                </a:cubicBezTo>
                <a:cubicBezTo>
                  <a:pt x="4774940" y="221510"/>
                  <a:pt x="4783836" y="227180"/>
                  <a:pt x="4793775" y="228600"/>
                </a:cubicBezTo>
                <a:cubicBezTo>
                  <a:pt x="4828492" y="233560"/>
                  <a:pt x="4863625" y="234950"/>
                  <a:pt x="4898550" y="238125"/>
                </a:cubicBezTo>
                <a:cubicBezTo>
                  <a:pt x="4923950" y="244475"/>
                  <a:pt x="4952965" y="242652"/>
                  <a:pt x="4974750" y="257175"/>
                </a:cubicBezTo>
                <a:cubicBezTo>
                  <a:pt x="5020033" y="287364"/>
                  <a:pt x="4992465" y="272605"/>
                  <a:pt x="5060475" y="295275"/>
                </a:cubicBezTo>
                <a:lnTo>
                  <a:pt x="5089050" y="304800"/>
                </a:lnTo>
                <a:cubicBezTo>
                  <a:pt x="5098575" y="307975"/>
                  <a:pt x="5107626" y="313416"/>
                  <a:pt x="5117625" y="314325"/>
                </a:cubicBezTo>
                <a:cubicBezTo>
                  <a:pt x="5247893" y="326168"/>
                  <a:pt x="5187602" y="319500"/>
                  <a:pt x="5298600" y="333375"/>
                </a:cubicBezTo>
                <a:cubicBezTo>
                  <a:pt x="5363919" y="355148"/>
                  <a:pt x="5282848" y="329437"/>
                  <a:pt x="5374800" y="352425"/>
                </a:cubicBezTo>
                <a:cubicBezTo>
                  <a:pt x="5384540" y="354860"/>
                  <a:pt x="5393497" y="360154"/>
                  <a:pt x="5403375" y="361950"/>
                </a:cubicBezTo>
                <a:cubicBezTo>
                  <a:pt x="5428560" y="366529"/>
                  <a:pt x="5454175" y="368300"/>
                  <a:pt x="5479575" y="371475"/>
                </a:cubicBezTo>
                <a:cubicBezTo>
                  <a:pt x="5495450" y="377825"/>
                  <a:pt x="5510434" y="387172"/>
                  <a:pt x="5527200" y="390525"/>
                </a:cubicBezTo>
                <a:cubicBezTo>
                  <a:pt x="5566990" y="398483"/>
                  <a:pt x="5759861" y="408638"/>
                  <a:pt x="5774850" y="409575"/>
                </a:cubicBezTo>
                <a:cubicBezTo>
                  <a:pt x="5890330" y="448068"/>
                  <a:pt x="5773714" y="412498"/>
                  <a:pt x="5889150" y="438150"/>
                </a:cubicBezTo>
                <a:cubicBezTo>
                  <a:pt x="5898951" y="440328"/>
                  <a:pt x="5908071" y="444917"/>
                  <a:pt x="5917725" y="447675"/>
                </a:cubicBezTo>
                <a:cubicBezTo>
                  <a:pt x="5930312" y="451271"/>
                  <a:pt x="5943238" y="453604"/>
                  <a:pt x="5955825" y="457200"/>
                </a:cubicBezTo>
                <a:cubicBezTo>
                  <a:pt x="5965479" y="459958"/>
                  <a:pt x="5974522" y="464929"/>
                  <a:pt x="5984400" y="466725"/>
                </a:cubicBezTo>
                <a:cubicBezTo>
                  <a:pt x="6063650" y="481134"/>
                  <a:pt x="6184156" y="482428"/>
                  <a:pt x="6251100" y="485775"/>
                </a:cubicBezTo>
                <a:cubicBezTo>
                  <a:pt x="6266975" y="488950"/>
                  <a:pt x="6283615" y="489488"/>
                  <a:pt x="6298725" y="495300"/>
                </a:cubicBezTo>
                <a:cubicBezTo>
                  <a:pt x="6325230" y="505494"/>
                  <a:pt x="6349525" y="520700"/>
                  <a:pt x="6374925" y="533400"/>
                </a:cubicBezTo>
                <a:cubicBezTo>
                  <a:pt x="6387625" y="539750"/>
                  <a:pt x="6399555" y="547960"/>
                  <a:pt x="6413025" y="552450"/>
                </a:cubicBezTo>
                <a:cubicBezTo>
                  <a:pt x="6482594" y="575640"/>
                  <a:pt x="6450694" y="566630"/>
                  <a:pt x="6508275" y="581025"/>
                </a:cubicBezTo>
                <a:cubicBezTo>
                  <a:pt x="6567685" y="620632"/>
                  <a:pt x="6506272" y="583310"/>
                  <a:pt x="6565425" y="609600"/>
                </a:cubicBezTo>
                <a:cubicBezTo>
                  <a:pt x="6584888" y="618250"/>
                  <a:pt x="6602369" y="631440"/>
                  <a:pt x="6622575" y="638175"/>
                </a:cubicBezTo>
                <a:cubicBezTo>
                  <a:pt x="6640897" y="644282"/>
                  <a:pt x="6660675" y="644525"/>
                  <a:pt x="6679725" y="647700"/>
                </a:cubicBezTo>
                <a:cubicBezTo>
                  <a:pt x="6811857" y="735788"/>
                  <a:pt x="6691501" y="662886"/>
                  <a:pt x="7079775" y="676275"/>
                </a:cubicBezTo>
                <a:cubicBezTo>
                  <a:pt x="7140148" y="678357"/>
                  <a:pt x="7200425" y="682625"/>
                  <a:pt x="7260750" y="685800"/>
                </a:cubicBezTo>
                <a:cubicBezTo>
                  <a:pt x="7316811" y="713830"/>
                  <a:pt x="7285380" y="700360"/>
                  <a:pt x="7356000" y="723900"/>
                </a:cubicBezTo>
                <a:cubicBezTo>
                  <a:pt x="7375050" y="730250"/>
                  <a:pt x="7396442" y="731811"/>
                  <a:pt x="7413150" y="742950"/>
                </a:cubicBezTo>
                <a:cubicBezTo>
                  <a:pt x="7483770" y="790030"/>
                  <a:pt x="7447849" y="776560"/>
                  <a:pt x="7517925" y="790575"/>
                </a:cubicBezTo>
                <a:cubicBezTo>
                  <a:pt x="7527450" y="796925"/>
                  <a:pt x="7535742" y="805713"/>
                  <a:pt x="7546500" y="809625"/>
                </a:cubicBezTo>
                <a:cubicBezTo>
                  <a:pt x="7654915" y="849049"/>
                  <a:pt x="7797686" y="834709"/>
                  <a:pt x="7898925" y="838200"/>
                </a:cubicBezTo>
                <a:cubicBezTo>
                  <a:pt x="7962766" y="854160"/>
                  <a:pt x="7912915" y="839874"/>
                  <a:pt x="7984650" y="866775"/>
                </a:cubicBezTo>
                <a:cubicBezTo>
                  <a:pt x="7994051" y="870300"/>
                  <a:pt x="8004245" y="871810"/>
                  <a:pt x="8013225" y="876300"/>
                </a:cubicBezTo>
                <a:cubicBezTo>
                  <a:pt x="8023464" y="881420"/>
                  <a:pt x="8031861" y="889670"/>
                  <a:pt x="8041800" y="895350"/>
                </a:cubicBezTo>
                <a:cubicBezTo>
                  <a:pt x="8063307" y="907640"/>
                  <a:pt x="8115296" y="932170"/>
                  <a:pt x="8137050" y="933450"/>
                </a:cubicBezTo>
                <a:lnTo>
                  <a:pt x="8298975" y="942975"/>
                </a:lnTo>
                <a:cubicBezTo>
                  <a:pt x="8367488" y="965813"/>
                  <a:pt x="8281929" y="938105"/>
                  <a:pt x="8365650" y="962025"/>
                </a:cubicBezTo>
                <a:cubicBezTo>
                  <a:pt x="8375304" y="964783"/>
                  <a:pt x="8384485" y="969115"/>
                  <a:pt x="8394225" y="971550"/>
                </a:cubicBezTo>
                <a:cubicBezTo>
                  <a:pt x="8472791" y="991192"/>
                  <a:pt x="8411504" y="971044"/>
                  <a:pt x="8479950" y="990600"/>
                </a:cubicBezTo>
                <a:cubicBezTo>
                  <a:pt x="8560222" y="1013535"/>
                  <a:pt x="8453610" y="983394"/>
                  <a:pt x="8537100" y="1019175"/>
                </a:cubicBezTo>
                <a:cubicBezTo>
                  <a:pt x="8549132" y="1024332"/>
                  <a:pt x="8562613" y="1025104"/>
                  <a:pt x="8575200" y="1028700"/>
                </a:cubicBezTo>
                <a:cubicBezTo>
                  <a:pt x="8584854" y="1031458"/>
                  <a:pt x="8594250" y="1035050"/>
                  <a:pt x="8603775" y="1038225"/>
                </a:cubicBezTo>
                <a:cubicBezTo>
                  <a:pt x="8619650" y="1050925"/>
                  <a:pt x="8634160" y="1065550"/>
                  <a:pt x="8651400" y="1076325"/>
                </a:cubicBezTo>
                <a:cubicBezTo>
                  <a:pt x="8660510" y="1082019"/>
                  <a:pt x="8711807" y="1093808"/>
                  <a:pt x="8718075" y="1095375"/>
                </a:cubicBezTo>
                <a:cubicBezTo>
                  <a:pt x="8727600" y="1101725"/>
                  <a:pt x="8736411" y="1109305"/>
                  <a:pt x="8746650" y="1114425"/>
                </a:cubicBezTo>
                <a:cubicBezTo>
                  <a:pt x="8755630" y="1118915"/>
                  <a:pt x="8765824" y="1120425"/>
                  <a:pt x="8775225" y="1123950"/>
                </a:cubicBezTo>
                <a:cubicBezTo>
                  <a:pt x="8791234" y="1129953"/>
                  <a:pt x="8806841" y="1136997"/>
                  <a:pt x="8822850" y="1143000"/>
                </a:cubicBezTo>
                <a:cubicBezTo>
                  <a:pt x="8832251" y="1146525"/>
                  <a:pt x="8842197" y="1148570"/>
                  <a:pt x="8851425" y="1152525"/>
                </a:cubicBezTo>
                <a:cubicBezTo>
                  <a:pt x="8902225" y="1174296"/>
                  <a:pt x="8873424" y="1168336"/>
                  <a:pt x="8918100" y="1181100"/>
                </a:cubicBezTo>
                <a:cubicBezTo>
                  <a:pt x="8932342" y="1185169"/>
                  <a:pt x="8969550" y="1192537"/>
                  <a:pt x="8984775" y="1200150"/>
                </a:cubicBezTo>
                <a:cubicBezTo>
                  <a:pt x="8995014" y="1205270"/>
                  <a:pt x="9002631" y="1215180"/>
                  <a:pt x="9013350" y="1219200"/>
                </a:cubicBezTo>
                <a:cubicBezTo>
                  <a:pt x="9028509" y="1224884"/>
                  <a:pt x="9045356" y="1224465"/>
                  <a:pt x="9060975" y="1228725"/>
                </a:cubicBezTo>
                <a:cubicBezTo>
                  <a:pt x="9176033" y="1260104"/>
                  <a:pt x="9057316" y="1239088"/>
                  <a:pt x="9184800" y="1257300"/>
                </a:cubicBezTo>
                <a:cubicBezTo>
                  <a:pt x="9191150" y="1266825"/>
                  <a:pt x="9203850" y="1274427"/>
                  <a:pt x="9203850" y="1285875"/>
                </a:cubicBezTo>
                <a:cubicBezTo>
                  <a:pt x="9203850" y="1317988"/>
                  <a:pt x="9174068" y="1315054"/>
                  <a:pt x="9156225" y="1323975"/>
                </a:cubicBezTo>
                <a:cubicBezTo>
                  <a:pt x="9145986" y="1329095"/>
                  <a:pt x="9139028" y="1341761"/>
                  <a:pt x="9127650" y="1343025"/>
                </a:cubicBezTo>
                <a:cubicBezTo>
                  <a:pt x="9051850" y="1351447"/>
                  <a:pt x="8975250" y="1349375"/>
                  <a:pt x="8899050" y="1352550"/>
                </a:cubicBezTo>
                <a:cubicBezTo>
                  <a:pt x="8889525" y="1355725"/>
                  <a:pt x="8880481" y="1361241"/>
                  <a:pt x="8870475" y="1362075"/>
                </a:cubicBezTo>
                <a:cubicBezTo>
                  <a:pt x="8640549" y="1381235"/>
                  <a:pt x="8470670" y="1367349"/>
                  <a:pt x="8222775" y="1362075"/>
                </a:cubicBezTo>
                <a:lnTo>
                  <a:pt x="7632225" y="1371600"/>
                </a:lnTo>
                <a:cubicBezTo>
                  <a:pt x="7600329" y="1372486"/>
                  <a:pt x="7568865" y="1380044"/>
                  <a:pt x="7536975" y="1381125"/>
                </a:cubicBezTo>
                <a:cubicBezTo>
                  <a:pt x="7381457" y="1386397"/>
                  <a:pt x="7225825" y="1387475"/>
                  <a:pt x="7070250" y="1390650"/>
                </a:cubicBezTo>
                <a:cubicBezTo>
                  <a:pt x="6989083" y="1417706"/>
                  <a:pt x="7113833" y="1378624"/>
                  <a:pt x="6927375" y="1409700"/>
                </a:cubicBezTo>
                <a:cubicBezTo>
                  <a:pt x="6907568" y="1413001"/>
                  <a:pt x="6889275" y="1422400"/>
                  <a:pt x="6870225" y="1428750"/>
                </a:cubicBezTo>
                <a:lnTo>
                  <a:pt x="6841650" y="1438275"/>
                </a:lnTo>
                <a:lnTo>
                  <a:pt x="6613050" y="1428750"/>
                </a:lnTo>
                <a:cubicBezTo>
                  <a:pt x="6578038" y="1426749"/>
                  <a:pt x="6543328" y="1420287"/>
                  <a:pt x="6508275" y="1419225"/>
                </a:cubicBezTo>
                <a:cubicBezTo>
                  <a:pt x="6333701" y="1413935"/>
                  <a:pt x="6159025" y="1412875"/>
                  <a:pt x="5984400" y="1409700"/>
                </a:cubicBezTo>
                <a:cubicBezTo>
                  <a:pt x="5946300" y="1406525"/>
                  <a:pt x="5908332" y="1400175"/>
                  <a:pt x="5870100" y="1400175"/>
                </a:cubicBezTo>
                <a:cubicBezTo>
                  <a:pt x="5599272" y="1400175"/>
                  <a:pt x="5656988" y="1391362"/>
                  <a:pt x="5517675" y="1419225"/>
                </a:cubicBezTo>
                <a:cubicBezTo>
                  <a:pt x="5504975" y="1425575"/>
                  <a:pt x="5491616" y="1430750"/>
                  <a:pt x="5479575" y="1438275"/>
                </a:cubicBezTo>
                <a:cubicBezTo>
                  <a:pt x="5466113" y="1446689"/>
                  <a:pt x="5455674" y="1459750"/>
                  <a:pt x="5441475" y="1466850"/>
                </a:cubicBezTo>
                <a:cubicBezTo>
                  <a:pt x="5429766" y="1472704"/>
                  <a:pt x="5416075" y="1473200"/>
                  <a:pt x="5403375" y="1476375"/>
                </a:cubicBezTo>
                <a:cubicBezTo>
                  <a:pt x="5393850" y="1482725"/>
                  <a:pt x="5384739" y="1489745"/>
                  <a:pt x="5374800" y="1495425"/>
                </a:cubicBezTo>
                <a:cubicBezTo>
                  <a:pt x="5256118" y="1563244"/>
                  <a:pt x="5229102" y="1511310"/>
                  <a:pt x="5012850" y="1504950"/>
                </a:cubicBezTo>
                <a:lnTo>
                  <a:pt x="4860450" y="1495425"/>
                </a:lnTo>
                <a:cubicBezTo>
                  <a:pt x="4793692" y="1490012"/>
                  <a:pt x="4660425" y="1476375"/>
                  <a:pt x="4660425" y="1476375"/>
                </a:cubicBezTo>
                <a:lnTo>
                  <a:pt x="4203225" y="1485900"/>
                </a:lnTo>
                <a:cubicBezTo>
                  <a:pt x="4022334" y="1492247"/>
                  <a:pt x="4174524" y="1487830"/>
                  <a:pt x="4088925" y="1504950"/>
                </a:cubicBezTo>
                <a:cubicBezTo>
                  <a:pt x="4066910" y="1509353"/>
                  <a:pt x="4044475" y="1511300"/>
                  <a:pt x="4022250" y="1514475"/>
                </a:cubicBezTo>
                <a:cubicBezTo>
                  <a:pt x="3925912" y="1546588"/>
                  <a:pt x="4012228" y="1520240"/>
                  <a:pt x="3784125" y="1543050"/>
                </a:cubicBezTo>
                <a:lnTo>
                  <a:pt x="3688875" y="1552575"/>
                </a:lnTo>
                <a:cubicBezTo>
                  <a:pt x="3679350" y="1555750"/>
                  <a:pt x="3670083" y="1559842"/>
                  <a:pt x="3660300" y="1562100"/>
                </a:cubicBezTo>
                <a:cubicBezTo>
                  <a:pt x="3628750" y="1569381"/>
                  <a:pt x="3565050" y="1581150"/>
                  <a:pt x="3565050" y="1581150"/>
                </a:cubicBezTo>
                <a:lnTo>
                  <a:pt x="3326925" y="1571625"/>
                </a:lnTo>
                <a:cubicBezTo>
                  <a:pt x="3295069" y="1569805"/>
                  <a:pt x="3263463" y="1564864"/>
                  <a:pt x="3231675" y="1562100"/>
                </a:cubicBezTo>
                <a:cubicBezTo>
                  <a:pt x="2956313" y="1538155"/>
                  <a:pt x="3241322" y="1565922"/>
                  <a:pt x="3012600" y="1543050"/>
                </a:cubicBezTo>
                <a:cubicBezTo>
                  <a:pt x="2961800" y="1546225"/>
                  <a:pt x="2910819" y="1547247"/>
                  <a:pt x="2860200" y="1552575"/>
                </a:cubicBezTo>
                <a:cubicBezTo>
                  <a:pt x="2812862" y="1557558"/>
                  <a:pt x="2848989" y="1565837"/>
                  <a:pt x="2803050" y="1581150"/>
                </a:cubicBezTo>
                <a:cubicBezTo>
                  <a:pt x="2784728" y="1587257"/>
                  <a:pt x="2764753" y="1586485"/>
                  <a:pt x="2745900" y="1590675"/>
                </a:cubicBezTo>
                <a:cubicBezTo>
                  <a:pt x="2736099" y="1592853"/>
                  <a:pt x="2726850" y="1597025"/>
                  <a:pt x="2717325" y="1600200"/>
                </a:cubicBezTo>
                <a:cubicBezTo>
                  <a:pt x="2644324" y="1581950"/>
                  <a:pt x="2650704" y="1581150"/>
                  <a:pt x="2536350" y="1581150"/>
                </a:cubicBezTo>
                <a:cubicBezTo>
                  <a:pt x="2402962" y="1581150"/>
                  <a:pt x="2269650" y="1587500"/>
                  <a:pt x="2136300" y="1590675"/>
                </a:cubicBezTo>
                <a:cubicBezTo>
                  <a:pt x="2107725" y="1593850"/>
                  <a:pt x="2078768" y="1594561"/>
                  <a:pt x="2050575" y="1600200"/>
                </a:cubicBezTo>
                <a:cubicBezTo>
                  <a:pt x="2030884" y="1604138"/>
                  <a:pt x="2012906" y="1614380"/>
                  <a:pt x="1993425" y="1619250"/>
                </a:cubicBezTo>
                <a:cubicBezTo>
                  <a:pt x="1974689" y="1623934"/>
                  <a:pt x="1955325" y="1625600"/>
                  <a:pt x="1936275" y="1628775"/>
                </a:cubicBezTo>
                <a:cubicBezTo>
                  <a:pt x="1450093" y="1617199"/>
                  <a:pt x="1676174" y="1630973"/>
                  <a:pt x="1317150" y="1600200"/>
                </a:cubicBezTo>
                <a:lnTo>
                  <a:pt x="1202850" y="1590675"/>
                </a:lnTo>
                <a:lnTo>
                  <a:pt x="1079025" y="1581150"/>
                </a:lnTo>
                <a:cubicBezTo>
                  <a:pt x="961550" y="1584325"/>
                  <a:pt x="843985" y="1585085"/>
                  <a:pt x="726600" y="1590675"/>
                </a:cubicBezTo>
                <a:cubicBezTo>
                  <a:pt x="710429" y="1591445"/>
                  <a:pt x="694334" y="1595080"/>
                  <a:pt x="678975" y="1600200"/>
                </a:cubicBezTo>
                <a:cubicBezTo>
                  <a:pt x="665505" y="1604690"/>
                  <a:pt x="653575" y="1612900"/>
                  <a:pt x="640875" y="1619250"/>
                </a:cubicBezTo>
                <a:cubicBezTo>
                  <a:pt x="634048" y="1618848"/>
                  <a:pt x="382469" y="1605025"/>
                  <a:pt x="355125" y="1600200"/>
                </a:cubicBezTo>
                <a:cubicBezTo>
                  <a:pt x="341142" y="1597732"/>
                  <a:pt x="330495" y="1585640"/>
                  <a:pt x="317025" y="1581150"/>
                </a:cubicBezTo>
                <a:cubicBezTo>
                  <a:pt x="301666" y="1576030"/>
                  <a:pt x="285204" y="1575137"/>
                  <a:pt x="269400" y="1571625"/>
                </a:cubicBezTo>
                <a:cubicBezTo>
                  <a:pt x="256621" y="1568785"/>
                  <a:pt x="244137" y="1564667"/>
                  <a:pt x="231300" y="1562100"/>
                </a:cubicBezTo>
                <a:cubicBezTo>
                  <a:pt x="158970" y="1547634"/>
                  <a:pt x="166445" y="1553993"/>
                  <a:pt x="78900" y="1543050"/>
                </a:cubicBezTo>
                <a:cubicBezTo>
                  <a:pt x="59736" y="1540655"/>
                  <a:pt x="40800" y="1536700"/>
                  <a:pt x="21750" y="1533525"/>
                </a:cubicBezTo>
                <a:cubicBezTo>
                  <a:pt x="15400" y="1524000"/>
                  <a:pt x="3272" y="1516383"/>
                  <a:pt x="2700" y="1504950"/>
                </a:cubicBezTo>
                <a:cubicBezTo>
                  <a:pt x="0" y="1450949"/>
                  <a:pt x="739" y="1395859"/>
                  <a:pt x="12225" y="1343025"/>
                </a:cubicBezTo>
                <a:cubicBezTo>
                  <a:pt x="16924" y="1321408"/>
                  <a:pt x="58183" y="1274564"/>
                  <a:pt x="78900" y="1257300"/>
                </a:cubicBezTo>
                <a:cubicBezTo>
                  <a:pt x="87694" y="1249971"/>
                  <a:pt x="97950" y="1244600"/>
                  <a:pt x="107475" y="1238250"/>
                </a:cubicBezTo>
                <a:cubicBezTo>
                  <a:pt x="158275" y="1162050"/>
                  <a:pt x="91600" y="1254125"/>
                  <a:pt x="155100" y="1190625"/>
                </a:cubicBezTo>
                <a:cubicBezTo>
                  <a:pt x="163195" y="1182530"/>
                  <a:pt x="166055" y="1170145"/>
                  <a:pt x="174150" y="1162050"/>
                </a:cubicBezTo>
                <a:cubicBezTo>
                  <a:pt x="201447" y="1134753"/>
                  <a:pt x="200312" y="1148969"/>
                  <a:pt x="231300" y="1133475"/>
                </a:cubicBezTo>
                <a:cubicBezTo>
                  <a:pt x="241539" y="1128355"/>
                  <a:pt x="249117" y="1118337"/>
                  <a:pt x="259875" y="1114425"/>
                </a:cubicBezTo>
                <a:cubicBezTo>
                  <a:pt x="284480" y="1105478"/>
                  <a:pt x="312657" y="1107084"/>
                  <a:pt x="336075" y="1095375"/>
                </a:cubicBezTo>
                <a:cubicBezTo>
                  <a:pt x="348775" y="1089025"/>
                  <a:pt x="360922" y="1081422"/>
                  <a:pt x="374175" y="1076325"/>
                </a:cubicBezTo>
                <a:cubicBezTo>
                  <a:pt x="402288" y="1065512"/>
                  <a:pt x="431325" y="1057275"/>
                  <a:pt x="459900" y="1047750"/>
                </a:cubicBezTo>
                <a:cubicBezTo>
                  <a:pt x="469425" y="1044575"/>
                  <a:pt x="480121" y="1043794"/>
                  <a:pt x="488475" y="1038225"/>
                </a:cubicBezTo>
                <a:lnTo>
                  <a:pt x="545625" y="1000125"/>
                </a:lnTo>
                <a:cubicBezTo>
                  <a:pt x="555150" y="993775"/>
                  <a:pt x="563340" y="984695"/>
                  <a:pt x="574200" y="981075"/>
                </a:cubicBezTo>
                <a:cubicBezTo>
                  <a:pt x="606258" y="970389"/>
                  <a:pt x="607919" y="971332"/>
                  <a:pt x="640875" y="952500"/>
                </a:cubicBezTo>
                <a:cubicBezTo>
                  <a:pt x="650814" y="946820"/>
                  <a:pt x="658928" y="937959"/>
                  <a:pt x="669450" y="933450"/>
                </a:cubicBezTo>
                <a:cubicBezTo>
                  <a:pt x="678861" y="929417"/>
                  <a:pt x="749617" y="914845"/>
                  <a:pt x="755175" y="914400"/>
                </a:cubicBezTo>
                <a:cubicBezTo>
                  <a:pt x="818552" y="909330"/>
                  <a:pt x="882175" y="908050"/>
                  <a:pt x="945675" y="904875"/>
                </a:cubicBezTo>
                <a:cubicBezTo>
                  <a:pt x="961550" y="901700"/>
                  <a:pt x="978141" y="901034"/>
                  <a:pt x="993300" y="895350"/>
                </a:cubicBezTo>
                <a:cubicBezTo>
                  <a:pt x="1004019" y="891330"/>
                  <a:pt x="1011636" y="881420"/>
                  <a:pt x="1021875" y="876300"/>
                </a:cubicBezTo>
                <a:cubicBezTo>
                  <a:pt x="1037168" y="868654"/>
                  <a:pt x="1054207" y="864896"/>
                  <a:pt x="1069500" y="857250"/>
                </a:cubicBezTo>
                <a:cubicBezTo>
                  <a:pt x="1079739" y="852130"/>
                  <a:pt x="1087614" y="842849"/>
                  <a:pt x="1098075" y="838200"/>
                </a:cubicBezTo>
                <a:cubicBezTo>
                  <a:pt x="1116425" y="830045"/>
                  <a:pt x="1138517" y="830289"/>
                  <a:pt x="1155225" y="819150"/>
                </a:cubicBezTo>
                <a:cubicBezTo>
                  <a:pt x="1174275" y="806450"/>
                  <a:pt x="1190655" y="788290"/>
                  <a:pt x="1212375" y="781050"/>
                </a:cubicBezTo>
                <a:cubicBezTo>
                  <a:pt x="1279388" y="758712"/>
                  <a:pt x="1196660" y="787785"/>
                  <a:pt x="1279050" y="752475"/>
                </a:cubicBezTo>
                <a:cubicBezTo>
                  <a:pt x="1303947" y="741805"/>
                  <a:pt x="1318872" y="741481"/>
                  <a:pt x="1345725" y="733425"/>
                </a:cubicBezTo>
                <a:cubicBezTo>
                  <a:pt x="1364959" y="727655"/>
                  <a:pt x="1382996" y="717215"/>
                  <a:pt x="1402875" y="714375"/>
                </a:cubicBezTo>
                <a:cubicBezTo>
                  <a:pt x="1425100" y="711200"/>
                  <a:pt x="1447405" y="708541"/>
                  <a:pt x="1469550" y="704850"/>
                </a:cubicBezTo>
                <a:cubicBezTo>
                  <a:pt x="1485519" y="702188"/>
                  <a:pt x="1501014" y="696276"/>
                  <a:pt x="1517175" y="695325"/>
                </a:cubicBezTo>
                <a:cubicBezTo>
                  <a:pt x="1609146" y="689915"/>
                  <a:pt x="1701325" y="688975"/>
                  <a:pt x="1793400" y="685800"/>
                </a:cubicBezTo>
                <a:lnTo>
                  <a:pt x="1850550" y="666750"/>
                </a:lnTo>
                <a:cubicBezTo>
                  <a:pt x="1860075" y="663575"/>
                  <a:pt x="1869385" y="659660"/>
                  <a:pt x="1879125" y="657225"/>
                </a:cubicBezTo>
                <a:cubicBezTo>
                  <a:pt x="1891825" y="654050"/>
                  <a:pt x="1904806" y="651840"/>
                  <a:pt x="1917225" y="647700"/>
                </a:cubicBezTo>
                <a:cubicBezTo>
                  <a:pt x="1933445" y="642293"/>
                  <a:pt x="1948355" y="633149"/>
                  <a:pt x="1964850" y="628650"/>
                </a:cubicBezTo>
                <a:cubicBezTo>
                  <a:pt x="1983482" y="623568"/>
                  <a:pt x="2003147" y="623315"/>
                  <a:pt x="2022000" y="619125"/>
                </a:cubicBezTo>
                <a:cubicBezTo>
                  <a:pt x="2031801" y="616947"/>
                  <a:pt x="2040921" y="612358"/>
                  <a:pt x="2050575" y="609600"/>
                </a:cubicBezTo>
                <a:cubicBezTo>
                  <a:pt x="2063162" y="606004"/>
                  <a:pt x="2075975" y="603250"/>
                  <a:pt x="2088675" y="600075"/>
                </a:cubicBezTo>
                <a:cubicBezTo>
                  <a:pt x="2119321" y="579644"/>
                  <a:pt x="2119096" y="578088"/>
                  <a:pt x="2155350" y="561975"/>
                </a:cubicBezTo>
                <a:cubicBezTo>
                  <a:pt x="2170974" y="555031"/>
                  <a:pt x="2187451" y="550090"/>
                  <a:pt x="2202975" y="542925"/>
                </a:cubicBezTo>
                <a:cubicBezTo>
                  <a:pt x="2228942" y="530940"/>
                  <a:pt x="2273169" y="502985"/>
                  <a:pt x="2307750" y="495300"/>
                </a:cubicBezTo>
                <a:cubicBezTo>
                  <a:pt x="2334686" y="489314"/>
                  <a:pt x="2375397" y="486601"/>
                  <a:pt x="2403000" y="476250"/>
                </a:cubicBezTo>
                <a:cubicBezTo>
                  <a:pt x="2416295" y="471264"/>
                  <a:pt x="2428049" y="462793"/>
                  <a:pt x="2441100" y="457200"/>
                </a:cubicBezTo>
                <a:cubicBezTo>
                  <a:pt x="2450328" y="453245"/>
                  <a:pt x="2460898" y="452551"/>
                  <a:pt x="2469675" y="447675"/>
                </a:cubicBezTo>
                <a:cubicBezTo>
                  <a:pt x="2489689" y="436556"/>
                  <a:pt x="2505105" y="416815"/>
                  <a:pt x="2526825" y="409575"/>
                </a:cubicBezTo>
                <a:cubicBezTo>
                  <a:pt x="2545875" y="403225"/>
                  <a:pt x="2567267" y="401664"/>
                  <a:pt x="2583975" y="390525"/>
                </a:cubicBezTo>
                <a:cubicBezTo>
                  <a:pt x="2612401" y="371575"/>
                  <a:pt x="2631259" y="355382"/>
                  <a:pt x="2669700" y="352425"/>
                </a:cubicBezTo>
                <a:lnTo>
                  <a:pt x="2793525" y="342900"/>
                </a:lnTo>
                <a:cubicBezTo>
                  <a:pt x="2803050" y="339725"/>
                  <a:pt x="2813120" y="337865"/>
                  <a:pt x="2822100" y="333375"/>
                </a:cubicBezTo>
                <a:cubicBezTo>
                  <a:pt x="2832339" y="328255"/>
                  <a:pt x="2839917" y="318237"/>
                  <a:pt x="2850675" y="314325"/>
                </a:cubicBezTo>
                <a:cubicBezTo>
                  <a:pt x="2875280" y="305378"/>
                  <a:pt x="2902037" y="303554"/>
                  <a:pt x="2926875" y="295275"/>
                </a:cubicBezTo>
                <a:cubicBezTo>
                  <a:pt x="2945925" y="288925"/>
                  <a:pt x="2965381" y="283683"/>
                  <a:pt x="2984025" y="276225"/>
                </a:cubicBezTo>
                <a:cubicBezTo>
                  <a:pt x="2999900" y="269875"/>
                  <a:pt x="3014845" y="260326"/>
                  <a:pt x="3031650" y="257175"/>
                </a:cubicBezTo>
                <a:cubicBezTo>
                  <a:pt x="3066118" y="250712"/>
                  <a:pt x="3101500" y="250825"/>
                  <a:pt x="3136425" y="247650"/>
                </a:cubicBezTo>
                <a:cubicBezTo>
                  <a:pt x="3262787" y="184469"/>
                  <a:pt x="3104994" y="261120"/>
                  <a:pt x="3203100" y="219075"/>
                </a:cubicBezTo>
                <a:cubicBezTo>
                  <a:pt x="3216151" y="213482"/>
                  <a:pt x="3228149" y="205618"/>
                  <a:pt x="3241200" y="200025"/>
                </a:cubicBezTo>
                <a:cubicBezTo>
                  <a:pt x="3250428" y="196070"/>
                  <a:pt x="3260547" y="194455"/>
                  <a:pt x="3269775" y="190500"/>
                </a:cubicBezTo>
                <a:cubicBezTo>
                  <a:pt x="3282826" y="184907"/>
                  <a:pt x="3294824" y="177043"/>
                  <a:pt x="3307875" y="171450"/>
                </a:cubicBezTo>
                <a:cubicBezTo>
                  <a:pt x="3317103" y="167495"/>
                  <a:pt x="3327470" y="166415"/>
                  <a:pt x="3336450" y="161925"/>
                </a:cubicBezTo>
                <a:cubicBezTo>
                  <a:pt x="3346689" y="156805"/>
                  <a:pt x="3354564" y="147524"/>
                  <a:pt x="3365025" y="142875"/>
                </a:cubicBezTo>
                <a:cubicBezTo>
                  <a:pt x="3383375" y="134720"/>
                  <a:pt x="3422175" y="123825"/>
                  <a:pt x="3422175" y="123825"/>
                </a:cubicBezTo>
                <a:cubicBezTo>
                  <a:pt x="3468504" y="89079"/>
                  <a:pt x="3451405" y="96744"/>
                  <a:pt x="3507900" y="76200"/>
                </a:cubicBezTo>
                <a:cubicBezTo>
                  <a:pt x="3526771" y="69338"/>
                  <a:pt x="3548342" y="68289"/>
                  <a:pt x="3565050" y="57150"/>
                </a:cubicBezTo>
                <a:cubicBezTo>
                  <a:pt x="3607095" y="29120"/>
                  <a:pt x="3582400" y="40345"/>
                  <a:pt x="3641250" y="28575"/>
                </a:cubicBezTo>
                <a:cubicBezTo>
                  <a:pt x="3653950" y="22225"/>
                  <a:pt x="3665575" y="12969"/>
                  <a:pt x="3679350" y="9525"/>
                </a:cubicBezTo>
                <a:cubicBezTo>
                  <a:pt x="3704183" y="3317"/>
                  <a:pt x="3729952" y="0"/>
                  <a:pt x="3755550" y="0"/>
                </a:cubicBezTo>
                <a:cubicBezTo>
                  <a:pt x="3866720" y="0"/>
                  <a:pt x="3977800" y="6350"/>
                  <a:pt x="4088925" y="9525"/>
                </a:cubicBezTo>
                <a:lnTo>
                  <a:pt x="4146075" y="57150"/>
                </a:lnTo>
                <a:close/>
              </a:path>
            </a:pathLst>
          </a:custGeom>
          <a:solidFill>
            <a:srgbClr val="FFFF00">
              <a:alpha val="25098"/>
            </a:srgbClr>
          </a:solidFill>
          <a:ln w="9525" algn="ctr">
            <a:noFill/>
            <a:round/>
            <a:headEnd/>
            <a:tailEnd/>
          </a:ln>
        </p:spPr>
        <p:txBody>
          <a:bodyPr/>
          <a:lstStyle/>
          <a:p>
            <a:endParaRPr lang="en-US"/>
          </a:p>
        </p:txBody>
      </p:sp>
      <p:sp>
        <p:nvSpPr>
          <p:cNvPr id="45060" name="Freeform 4"/>
          <p:cNvSpPr>
            <a:spLocks noChangeArrowheads="1"/>
          </p:cNvSpPr>
          <p:nvPr/>
        </p:nvSpPr>
        <p:spPr bwMode="auto">
          <a:xfrm>
            <a:off x="6007100" y="3000375"/>
            <a:ext cx="1900238" cy="857250"/>
          </a:xfrm>
          <a:custGeom>
            <a:avLst/>
            <a:gdLst>
              <a:gd name="T0" fmla="*/ 0 w 1900236"/>
              <a:gd name="T1" fmla="*/ 0 h 857250"/>
              <a:gd name="T2" fmla="*/ 1900236 w 1900236"/>
              <a:gd name="T3" fmla="*/ 857250 h 857250"/>
            </a:gdLst>
            <a:ahLst/>
            <a:cxnLst/>
            <a:rect l="T0" t="T1" r="T2" b="T3"/>
            <a:pathLst>
              <a:path w="1900236" h="857250">
                <a:moveTo>
                  <a:pt x="822325" y="9525"/>
                </a:moveTo>
                <a:cubicBezTo>
                  <a:pt x="803275" y="12700"/>
                  <a:pt x="783911" y="14366"/>
                  <a:pt x="765175" y="19050"/>
                </a:cubicBezTo>
                <a:cubicBezTo>
                  <a:pt x="745694" y="23920"/>
                  <a:pt x="727075" y="31750"/>
                  <a:pt x="708025" y="38100"/>
                </a:cubicBezTo>
                <a:lnTo>
                  <a:pt x="650875" y="57150"/>
                </a:lnTo>
                <a:cubicBezTo>
                  <a:pt x="630231" y="64031"/>
                  <a:pt x="601014" y="72273"/>
                  <a:pt x="584200" y="85725"/>
                </a:cubicBezTo>
                <a:cubicBezTo>
                  <a:pt x="563163" y="102555"/>
                  <a:pt x="541994" y="120459"/>
                  <a:pt x="527050" y="142875"/>
                </a:cubicBezTo>
                <a:cubicBezTo>
                  <a:pt x="520700" y="152400"/>
                  <a:pt x="516939" y="164299"/>
                  <a:pt x="508000" y="171450"/>
                </a:cubicBezTo>
                <a:cubicBezTo>
                  <a:pt x="501789" y="176419"/>
                  <a:pt x="443814" y="189878"/>
                  <a:pt x="441325" y="190500"/>
                </a:cubicBezTo>
                <a:cubicBezTo>
                  <a:pt x="424392" y="215900"/>
                  <a:pt x="419087" y="227905"/>
                  <a:pt x="393700" y="247650"/>
                </a:cubicBezTo>
                <a:cubicBezTo>
                  <a:pt x="375628" y="261706"/>
                  <a:pt x="336550" y="285750"/>
                  <a:pt x="336550" y="285750"/>
                </a:cubicBezTo>
                <a:cubicBezTo>
                  <a:pt x="330200" y="295275"/>
                  <a:pt x="324829" y="305531"/>
                  <a:pt x="317500" y="314325"/>
                </a:cubicBezTo>
                <a:cubicBezTo>
                  <a:pt x="294581" y="341827"/>
                  <a:pt x="288447" y="343219"/>
                  <a:pt x="260350" y="361950"/>
                </a:cubicBezTo>
                <a:cubicBezTo>
                  <a:pt x="205755" y="443842"/>
                  <a:pt x="278450" y="347470"/>
                  <a:pt x="212725" y="400050"/>
                </a:cubicBezTo>
                <a:cubicBezTo>
                  <a:pt x="203786" y="407201"/>
                  <a:pt x="202614" y="421474"/>
                  <a:pt x="193675" y="428625"/>
                </a:cubicBezTo>
                <a:cubicBezTo>
                  <a:pt x="185835" y="434897"/>
                  <a:pt x="174080" y="433660"/>
                  <a:pt x="165100" y="438150"/>
                </a:cubicBezTo>
                <a:cubicBezTo>
                  <a:pt x="154861" y="443270"/>
                  <a:pt x="146050" y="450850"/>
                  <a:pt x="136525" y="457200"/>
                </a:cubicBezTo>
                <a:cubicBezTo>
                  <a:pt x="85725" y="533400"/>
                  <a:pt x="152400" y="441325"/>
                  <a:pt x="88900" y="504825"/>
                </a:cubicBezTo>
                <a:cubicBezTo>
                  <a:pt x="25400" y="568325"/>
                  <a:pt x="117475" y="501650"/>
                  <a:pt x="41275" y="552450"/>
                </a:cubicBezTo>
                <a:cubicBezTo>
                  <a:pt x="34925" y="561975"/>
                  <a:pt x="32164" y="575345"/>
                  <a:pt x="22225" y="581025"/>
                </a:cubicBezTo>
                <a:cubicBezTo>
                  <a:pt x="15875" y="588962"/>
                  <a:pt x="0" y="595313"/>
                  <a:pt x="3175" y="600075"/>
                </a:cubicBezTo>
                <a:cubicBezTo>
                  <a:pt x="15762" y="603671"/>
                  <a:pt x="28688" y="606004"/>
                  <a:pt x="41275" y="609600"/>
                </a:cubicBezTo>
                <a:cubicBezTo>
                  <a:pt x="72982" y="618659"/>
                  <a:pt x="72218" y="622695"/>
                  <a:pt x="107950" y="628650"/>
                </a:cubicBezTo>
                <a:cubicBezTo>
                  <a:pt x="133199" y="632858"/>
                  <a:pt x="158750" y="635000"/>
                  <a:pt x="184150" y="638175"/>
                </a:cubicBezTo>
                <a:cubicBezTo>
                  <a:pt x="203200" y="650875"/>
                  <a:pt x="219580" y="669035"/>
                  <a:pt x="241300" y="676275"/>
                </a:cubicBezTo>
                <a:lnTo>
                  <a:pt x="327025" y="704850"/>
                </a:lnTo>
                <a:cubicBezTo>
                  <a:pt x="336550" y="708025"/>
                  <a:pt x="347246" y="708806"/>
                  <a:pt x="355600" y="714375"/>
                </a:cubicBezTo>
                <a:lnTo>
                  <a:pt x="412750" y="752475"/>
                </a:lnTo>
                <a:cubicBezTo>
                  <a:pt x="422275" y="758825"/>
                  <a:pt x="433230" y="763430"/>
                  <a:pt x="441325" y="771525"/>
                </a:cubicBezTo>
                <a:cubicBezTo>
                  <a:pt x="450850" y="781050"/>
                  <a:pt x="457121" y="795840"/>
                  <a:pt x="469900" y="800100"/>
                </a:cubicBezTo>
                <a:cubicBezTo>
                  <a:pt x="497175" y="809192"/>
                  <a:pt x="527050" y="806450"/>
                  <a:pt x="555625" y="809625"/>
                </a:cubicBezTo>
                <a:cubicBezTo>
                  <a:pt x="565150" y="815975"/>
                  <a:pt x="573739" y="824026"/>
                  <a:pt x="584200" y="828675"/>
                </a:cubicBezTo>
                <a:cubicBezTo>
                  <a:pt x="602550" y="836830"/>
                  <a:pt x="641350" y="847725"/>
                  <a:pt x="641350" y="847725"/>
                </a:cubicBezTo>
                <a:cubicBezTo>
                  <a:pt x="704850" y="844550"/>
                  <a:pt x="768271" y="838200"/>
                  <a:pt x="831850" y="838200"/>
                </a:cubicBezTo>
                <a:cubicBezTo>
                  <a:pt x="868451" y="838200"/>
                  <a:pt x="1117009" y="854236"/>
                  <a:pt x="1165225" y="857250"/>
                </a:cubicBezTo>
                <a:cubicBezTo>
                  <a:pt x="1225550" y="854075"/>
                  <a:pt x="1286345" y="855887"/>
                  <a:pt x="1346200" y="847725"/>
                </a:cubicBezTo>
                <a:cubicBezTo>
                  <a:pt x="1357543" y="846178"/>
                  <a:pt x="1364836" y="834355"/>
                  <a:pt x="1374775" y="828675"/>
                </a:cubicBezTo>
                <a:cubicBezTo>
                  <a:pt x="1387103" y="821630"/>
                  <a:pt x="1400699" y="816930"/>
                  <a:pt x="1412875" y="809625"/>
                </a:cubicBezTo>
                <a:cubicBezTo>
                  <a:pt x="1494755" y="760497"/>
                  <a:pt x="1441123" y="781159"/>
                  <a:pt x="1498600" y="762000"/>
                </a:cubicBezTo>
                <a:cubicBezTo>
                  <a:pt x="1508125" y="752475"/>
                  <a:pt x="1515400" y="739967"/>
                  <a:pt x="1527175" y="733425"/>
                </a:cubicBezTo>
                <a:cubicBezTo>
                  <a:pt x="1554162" y="711200"/>
                  <a:pt x="1636713" y="650875"/>
                  <a:pt x="1660525" y="628650"/>
                </a:cubicBezTo>
                <a:cubicBezTo>
                  <a:pt x="1665015" y="619670"/>
                  <a:pt x="1667615" y="609815"/>
                  <a:pt x="1670050" y="600075"/>
                </a:cubicBezTo>
                <a:cubicBezTo>
                  <a:pt x="1673977" y="584369"/>
                  <a:pt x="1671543" y="566506"/>
                  <a:pt x="1679575" y="552450"/>
                </a:cubicBezTo>
                <a:cubicBezTo>
                  <a:pt x="1685255" y="542511"/>
                  <a:pt x="1698625" y="539750"/>
                  <a:pt x="1708150" y="533400"/>
                </a:cubicBezTo>
                <a:cubicBezTo>
                  <a:pt x="1724025" y="519113"/>
                  <a:pt x="1758950" y="479425"/>
                  <a:pt x="1774825" y="466725"/>
                </a:cubicBezTo>
                <a:cubicBezTo>
                  <a:pt x="1790700" y="454025"/>
                  <a:pt x="1793875" y="460375"/>
                  <a:pt x="1803400" y="457200"/>
                </a:cubicBezTo>
                <a:cubicBezTo>
                  <a:pt x="1812925" y="454025"/>
                  <a:pt x="1822071" y="449326"/>
                  <a:pt x="1831975" y="447675"/>
                </a:cubicBezTo>
                <a:lnTo>
                  <a:pt x="1812925" y="438150"/>
                </a:lnTo>
                <a:cubicBezTo>
                  <a:pt x="1822979" y="436386"/>
                  <a:pt x="1884362" y="376767"/>
                  <a:pt x="1892299" y="360892"/>
                </a:cubicBezTo>
                <a:cubicBezTo>
                  <a:pt x="1900236" y="345017"/>
                  <a:pt x="1870604" y="355424"/>
                  <a:pt x="1860550" y="342900"/>
                </a:cubicBezTo>
                <a:cubicBezTo>
                  <a:pt x="1855360" y="327330"/>
                  <a:pt x="1847524" y="295468"/>
                  <a:pt x="1831975" y="285750"/>
                </a:cubicBezTo>
                <a:cubicBezTo>
                  <a:pt x="1814947" y="275107"/>
                  <a:pt x="1791533" y="277839"/>
                  <a:pt x="1774825" y="266700"/>
                </a:cubicBezTo>
                <a:cubicBezTo>
                  <a:pt x="1765300" y="260350"/>
                  <a:pt x="1757404" y="250224"/>
                  <a:pt x="1746250" y="247650"/>
                </a:cubicBezTo>
                <a:cubicBezTo>
                  <a:pt x="1715159" y="240475"/>
                  <a:pt x="1682750" y="241300"/>
                  <a:pt x="1651000" y="238125"/>
                </a:cubicBezTo>
                <a:lnTo>
                  <a:pt x="1565275" y="209550"/>
                </a:lnTo>
                <a:cubicBezTo>
                  <a:pt x="1555750" y="206375"/>
                  <a:pt x="1546604" y="201676"/>
                  <a:pt x="1536700" y="200025"/>
                </a:cubicBezTo>
                <a:cubicBezTo>
                  <a:pt x="1457405" y="186809"/>
                  <a:pt x="1498669" y="193231"/>
                  <a:pt x="1412875" y="180975"/>
                </a:cubicBezTo>
                <a:cubicBezTo>
                  <a:pt x="1403350" y="174625"/>
                  <a:pt x="1394539" y="167045"/>
                  <a:pt x="1384300" y="161925"/>
                </a:cubicBezTo>
                <a:cubicBezTo>
                  <a:pt x="1375320" y="157435"/>
                  <a:pt x="1363565" y="158672"/>
                  <a:pt x="1355725" y="152400"/>
                </a:cubicBezTo>
                <a:cubicBezTo>
                  <a:pt x="1346786" y="145249"/>
                  <a:pt x="1345614" y="130976"/>
                  <a:pt x="1336675" y="123825"/>
                </a:cubicBezTo>
                <a:cubicBezTo>
                  <a:pt x="1324305" y="113929"/>
                  <a:pt x="1251591" y="104917"/>
                  <a:pt x="1250950" y="104775"/>
                </a:cubicBezTo>
                <a:cubicBezTo>
                  <a:pt x="1241149" y="102597"/>
                  <a:pt x="1232220" y="97219"/>
                  <a:pt x="1222375" y="95250"/>
                </a:cubicBezTo>
                <a:cubicBezTo>
                  <a:pt x="1200360" y="90847"/>
                  <a:pt x="1177845" y="89416"/>
                  <a:pt x="1155700" y="85725"/>
                </a:cubicBezTo>
                <a:cubicBezTo>
                  <a:pt x="1098245" y="76149"/>
                  <a:pt x="1121350" y="78092"/>
                  <a:pt x="1069975" y="66675"/>
                </a:cubicBezTo>
                <a:cubicBezTo>
                  <a:pt x="1054171" y="63163"/>
                  <a:pt x="1038056" y="61077"/>
                  <a:pt x="1022350" y="57150"/>
                </a:cubicBezTo>
                <a:cubicBezTo>
                  <a:pt x="981469" y="46930"/>
                  <a:pt x="1001108" y="46748"/>
                  <a:pt x="955675" y="28575"/>
                </a:cubicBezTo>
                <a:cubicBezTo>
                  <a:pt x="937031" y="21117"/>
                  <a:pt x="917575" y="15875"/>
                  <a:pt x="898525" y="9525"/>
                </a:cubicBezTo>
                <a:cubicBezTo>
                  <a:pt x="889000" y="6350"/>
                  <a:pt x="879990" y="0"/>
                  <a:pt x="869950" y="0"/>
                </a:cubicBezTo>
                <a:lnTo>
                  <a:pt x="822325" y="9525"/>
                </a:lnTo>
                <a:close/>
              </a:path>
            </a:pathLst>
          </a:custGeom>
          <a:solidFill>
            <a:srgbClr val="92D050">
              <a:alpha val="34901"/>
            </a:srgbClr>
          </a:solidFill>
          <a:ln w="9525" algn="ctr">
            <a:noFill/>
            <a:round/>
            <a:headEnd/>
            <a:tailEnd/>
          </a:ln>
        </p:spPr>
        <p:txBody>
          <a:bodyPr/>
          <a:lstStyle/>
          <a:p>
            <a:endParaRPr lang="en-US"/>
          </a:p>
        </p:txBody>
      </p:sp>
      <p:sp>
        <p:nvSpPr>
          <p:cNvPr id="45061" name="Freeform 6"/>
          <p:cNvSpPr>
            <a:spLocks noChangeArrowheads="1"/>
          </p:cNvSpPr>
          <p:nvPr/>
        </p:nvSpPr>
        <p:spPr bwMode="auto">
          <a:xfrm>
            <a:off x="7248525" y="3179763"/>
            <a:ext cx="2206625" cy="1258887"/>
          </a:xfrm>
          <a:custGeom>
            <a:avLst/>
            <a:gdLst>
              <a:gd name="T0" fmla="*/ 0 w 2206290"/>
              <a:gd name="T1" fmla="*/ 0 h 1259673"/>
              <a:gd name="T2" fmla="*/ 2206290 w 2206290"/>
              <a:gd name="T3" fmla="*/ 1259673 h 1259673"/>
            </a:gdLst>
            <a:ahLst/>
            <a:cxnLst/>
            <a:rect l="T0" t="T1" r="T2" b="T3"/>
            <a:pathLst>
              <a:path w="2206290" h="1259673">
                <a:moveTo>
                  <a:pt x="1247775" y="40473"/>
                </a:moveTo>
                <a:cubicBezTo>
                  <a:pt x="1262062" y="43648"/>
                  <a:pt x="1286603" y="43891"/>
                  <a:pt x="1304925" y="49998"/>
                </a:cubicBezTo>
                <a:cubicBezTo>
                  <a:pt x="1315785" y="53618"/>
                  <a:pt x="1323261" y="63928"/>
                  <a:pt x="1333500" y="69048"/>
                </a:cubicBezTo>
                <a:cubicBezTo>
                  <a:pt x="1342480" y="73538"/>
                  <a:pt x="1353095" y="74083"/>
                  <a:pt x="1362075" y="78573"/>
                </a:cubicBezTo>
                <a:cubicBezTo>
                  <a:pt x="1372314" y="83693"/>
                  <a:pt x="1379685" y="94334"/>
                  <a:pt x="1390650" y="97623"/>
                </a:cubicBezTo>
                <a:cubicBezTo>
                  <a:pt x="1412154" y="104074"/>
                  <a:pt x="1435100" y="103973"/>
                  <a:pt x="1457325" y="107148"/>
                </a:cubicBezTo>
                <a:cubicBezTo>
                  <a:pt x="1561538" y="141886"/>
                  <a:pt x="1403688" y="86484"/>
                  <a:pt x="1514475" y="135723"/>
                </a:cubicBezTo>
                <a:cubicBezTo>
                  <a:pt x="1532825" y="143878"/>
                  <a:pt x="1554917" y="143634"/>
                  <a:pt x="1571625" y="154773"/>
                </a:cubicBezTo>
                <a:cubicBezTo>
                  <a:pt x="1581150" y="161123"/>
                  <a:pt x="1589235" y="170534"/>
                  <a:pt x="1600200" y="173823"/>
                </a:cubicBezTo>
                <a:cubicBezTo>
                  <a:pt x="1621704" y="180274"/>
                  <a:pt x="1644650" y="180173"/>
                  <a:pt x="1666875" y="183348"/>
                </a:cubicBezTo>
                <a:cubicBezTo>
                  <a:pt x="1761410" y="214860"/>
                  <a:pt x="1617001" y="161990"/>
                  <a:pt x="1724025" y="221448"/>
                </a:cubicBezTo>
                <a:cubicBezTo>
                  <a:pt x="1741578" y="231200"/>
                  <a:pt x="1763214" y="231518"/>
                  <a:pt x="1781175" y="240498"/>
                </a:cubicBezTo>
                <a:cubicBezTo>
                  <a:pt x="1793875" y="246848"/>
                  <a:pt x="1806947" y="252503"/>
                  <a:pt x="1819275" y="259548"/>
                </a:cubicBezTo>
                <a:cubicBezTo>
                  <a:pt x="1829214" y="265228"/>
                  <a:pt x="1837911" y="272918"/>
                  <a:pt x="1847850" y="278598"/>
                </a:cubicBezTo>
                <a:cubicBezTo>
                  <a:pt x="1860178" y="285643"/>
                  <a:pt x="1873774" y="290343"/>
                  <a:pt x="1885950" y="297648"/>
                </a:cubicBezTo>
                <a:cubicBezTo>
                  <a:pt x="1905583" y="309428"/>
                  <a:pt x="1921380" y="328508"/>
                  <a:pt x="1943100" y="335748"/>
                </a:cubicBezTo>
                <a:cubicBezTo>
                  <a:pt x="2011110" y="358418"/>
                  <a:pt x="1983542" y="343659"/>
                  <a:pt x="2028825" y="373848"/>
                </a:cubicBezTo>
                <a:cubicBezTo>
                  <a:pt x="2063563" y="478061"/>
                  <a:pt x="2008161" y="320211"/>
                  <a:pt x="2057400" y="430998"/>
                </a:cubicBezTo>
                <a:cubicBezTo>
                  <a:pt x="2065555" y="449348"/>
                  <a:pt x="2067470" y="470187"/>
                  <a:pt x="2076450" y="488148"/>
                </a:cubicBezTo>
                <a:cubicBezTo>
                  <a:pt x="2087260" y="509769"/>
                  <a:pt x="2098394" y="535975"/>
                  <a:pt x="2114550" y="554823"/>
                </a:cubicBezTo>
                <a:cubicBezTo>
                  <a:pt x="2126239" y="568460"/>
                  <a:pt x="2139950" y="580223"/>
                  <a:pt x="2152650" y="592923"/>
                </a:cubicBezTo>
                <a:cubicBezTo>
                  <a:pt x="2206290" y="727022"/>
                  <a:pt x="2176756" y="634676"/>
                  <a:pt x="2162175" y="926298"/>
                </a:cubicBezTo>
                <a:cubicBezTo>
                  <a:pt x="2160582" y="958167"/>
                  <a:pt x="2156174" y="989835"/>
                  <a:pt x="2152650" y="1021548"/>
                </a:cubicBezTo>
                <a:cubicBezTo>
                  <a:pt x="2149823" y="1046989"/>
                  <a:pt x="2151734" y="1073642"/>
                  <a:pt x="2143125" y="1097748"/>
                </a:cubicBezTo>
                <a:cubicBezTo>
                  <a:pt x="2135424" y="1119309"/>
                  <a:pt x="2117725" y="1135848"/>
                  <a:pt x="2105025" y="1154898"/>
                </a:cubicBezTo>
                <a:cubicBezTo>
                  <a:pt x="2098675" y="1164423"/>
                  <a:pt x="2095500" y="1177123"/>
                  <a:pt x="2085975" y="1183473"/>
                </a:cubicBezTo>
                <a:cubicBezTo>
                  <a:pt x="2076450" y="1189823"/>
                  <a:pt x="2066194" y="1195194"/>
                  <a:pt x="2057400" y="1202523"/>
                </a:cubicBezTo>
                <a:cubicBezTo>
                  <a:pt x="2047052" y="1211147"/>
                  <a:pt x="2040521" y="1224415"/>
                  <a:pt x="2028825" y="1231098"/>
                </a:cubicBezTo>
                <a:cubicBezTo>
                  <a:pt x="2017459" y="1237593"/>
                  <a:pt x="2003562" y="1238056"/>
                  <a:pt x="1990725" y="1240623"/>
                </a:cubicBezTo>
                <a:cubicBezTo>
                  <a:pt x="1906908" y="1257386"/>
                  <a:pt x="1960612" y="1241136"/>
                  <a:pt x="1905000" y="1259673"/>
                </a:cubicBezTo>
                <a:cubicBezTo>
                  <a:pt x="1892617" y="1258435"/>
                  <a:pt x="1790821" y="1251384"/>
                  <a:pt x="1762125" y="1240623"/>
                </a:cubicBezTo>
                <a:cubicBezTo>
                  <a:pt x="1751406" y="1236603"/>
                  <a:pt x="1743789" y="1226693"/>
                  <a:pt x="1733550" y="1221573"/>
                </a:cubicBezTo>
                <a:cubicBezTo>
                  <a:pt x="1724570" y="1217083"/>
                  <a:pt x="1714500" y="1215223"/>
                  <a:pt x="1704975" y="1212048"/>
                </a:cubicBezTo>
                <a:cubicBezTo>
                  <a:pt x="1632127" y="1157412"/>
                  <a:pt x="1701994" y="1206262"/>
                  <a:pt x="1628775" y="1164423"/>
                </a:cubicBezTo>
                <a:cubicBezTo>
                  <a:pt x="1618836" y="1158743"/>
                  <a:pt x="1610722" y="1149882"/>
                  <a:pt x="1600200" y="1145373"/>
                </a:cubicBezTo>
                <a:cubicBezTo>
                  <a:pt x="1588168" y="1140216"/>
                  <a:pt x="1574639" y="1139610"/>
                  <a:pt x="1562100" y="1135848"/>
                </a:cubicBezTo>
                <a:cubicBezTo>
                  <a:pt x="1465422" y="1106845"/>
                  <a:pt x="1544127" y="1124633"/>
                  <a:pt x="1457325" y="1107273"/>
                </a:cubicBezTo>
                <a:lnTo>
                  <a:pt x="1400175" y="1069173"/>
                </a:lnTo>
                <a:cubicBezTo>
                  <a:pt x="1390650" y="1062823"/>
                  <a:pt x="1382460" y="1053743"/>
                  <a:pt x="1371600" y="1050123"/>
                </a:cubicBezTo>
                <a:cubicBezTo>
                  <a:pt x="1362075" y="1046948"/>
                  <a:pt x="1352005" y="1045088"/>
                  <a:pt x="1343025" y="1040598"/>
                </a:cubicBezTo>
                <a:cubicBezTo>
                  <a:pt x="1332786" y="1035478"/>
                  <a:pt x="1325169" y="1025568"/>
                  <a:pt x="1314450" y="1021548"/>
                </a:cubicBezTo>
                <a:cubicBezTo>
                  <a:pt x="1303800" y="1017554"/>
                  <a:pt x="1216094" y="1003568"/>
                  <a:pt x="1209675" y="1002498"/>
                </a:cubicBezTo>
                <a:cubicBezTo>
                  <a:pt x="1190625" y="989798"/>
                  <a:pt x="1174245" y="971638"/>
                  <a:pt x="1152525" y="964398"/>
                </a:cubicBezTo>
                <a:cubicBezTo>
                  <a:pt x="1143000" y="961223"/>
                  <a:pt x="1133690" y="957308"/>
                  <a:pt x="1123950" y="954873"/>
                </a:cubicBezTo>
                <a:cubicBezTo>
                  <a:pt x="1071341" y="941721"/>
                  <a:pt x="1040589" y="941774"/>
                  <a:pt x="981075" y="935823"/>
                </a:cubicBezTo>
                <a:cubicBezTo>
                  <a:pt x="971550" y="932648"/>
                  <a:pt x="962240" y="928733"/>
                  <a:pt x="952500" y="926298"/>
                </a:cubicBezTo>
                <a:cubicBezTo>
                  <a:pt x="880974" y="908416"/>
                  <a:pt x="839259" y="912672"/>
                  <a:pt x="752475" y="907248"/>
                </a:cubicBezTo>
                <a:cubicBezTo>
                  <a:pt x="659058" y="876109"/>
                  <a:pt x="791018" y="926593"/>
                  <a:pt x="704850" y="869148"/>
                </a:cubicBezTo>
                <a:cubicBezTo>
                  <a:pt x="693958" y="861886"/>
                  <a:pt x="679289" y="863385"/>
                  <a:pt x="666750" y="859623"/>
                </a:cubicBezTo>
                <a:cubicBezTo>
                  <a:pt x="513956" y="813785"/>
                  <a:pt x="700724" y="844078"/>
                  <a:pt x="361950" y="831048"/>
                </a:cubicBezTo>
                <a:cubicBezTo>
                  <a:pt x="297392" y="809529"/>
                  <a:pt x="376149" y="833888"/>
                  <a:pt x="266700" y="811998"/>
                </a:cubicBezTo>
                <a:cubicBezTo>
                  <a:pt x="216530" y="801964"/>
                  <a:pt x="258718" y="804495"/>
                  <a:pt x="209550" y="783423"/>
                </a:cubicBezTo>
                <a:cubicBezTo>
                  <a:pt x="197518" y="778266"/>
                  <a:pt x="183989" y="777660"/>
                  <a:pt x="171450" y="773898"/>
                </a:cubicBezTo>
                <a:cubicBezTo>
                  <a:pt x="152216" y="768128"/>
                  <a:pt x="114300" y="754848"/>
                  <a:pt x="114300" y="754848"/>
                </a:cubicBezTo>
                <a:cubicBezTo>
                  <a:pt x="107950" y="745323"/>
                  <a:pt x="104189" y="733424"/>
                  <a:pt x="95250" y="726273"/>
                </a:cubicBezTo>
                <a:cubicBezTo>
                  <a:pt x="87410" y="720001"/>
                  <a:pt x="76520" y="718717"/>
                  <a:pt x="66675" y="716748"/>
                </a:cubicBezTo>
                <a:cubicBezTo>
                  <a:pt x="44660" y="712345"/>
                  <a:pt x="22225" y="710398"/>
                  <a:pt x="0" y="707223"/>
                </a:cubicBezTo>
                <a:cubicBezTo>
                  <a:pt x="22225" y="696111"/>
                  <a:pt x="158750" y="667536"/>
                  <a:pt x="200025" y="650073"/>
                </a:cubicBezTo>
                <a:cubicBezTo>
                  <a:pt x="215900" y="618323"/>
                  <a:pt x="219075" y="621498"/>
                  <a:pt x="247650" y="602448"/>
                </a:cubicBezTo>
                <a:cubicBezTo>
                  <a:pt x="254000" y="592923"/>
                  <a:pt x="257761" y="581024"/>
                  <a:pt x="266700" y="573873"/>
                </a:cubicBezTo>
                <a:cubicBezTo>
                  <a:pt x="274540" y="567601"/>
                  <a:pt x="286295" y="568838"/>
                  <a:pt x="295275" y="564348"/>
                </a:cubicBezTo>
                <a:cubicBezTo>
                  <a:pt x="305514" y="559228"/>
                  <a:pt x="314325" y="551648"/>
                  <a:pt x="323850" y="545298"/>
                </a:cubicBezTo>
                <a:cubicBezTo>
                  <a:pt x="327025" y="535773"/>
                  <a:pt x="328885" y="525703"/>
                  <a:pt x="333375" y="516723"/>
                </a:cubicBezTo>
                <a:cubicBezTo>
                  <a:pt x="338495" y="506484"/>
                  <a:pt x="343486" y="495299"/>
                  <a:pt x="352425" y="488148"/>
                </a:cubicBezTo>
                <a:cubicBezTo>
                  <a:pt x="360265" y="481876"/>
                  <a:pt x="371122" y="480419"/>
                  <a:pt x="381000" y="478623"/>
                </a:cubicBezTo>
                <a:cubicBezTo>
                  <a:pt x="406400" y="451636"/>
                  <a:pt x="479425" y="354798"/>
                  <a:pt x="504825" y="326223"/>
                </a:cubicBezTo>
                <a:cubicBezTo>
                  <a:pt x="512920" y="318128"/>
                  <a:pt x="522939" y="311822"/>
                  <a:pt x="533400" y="307173"/>
                </a:cubicBezTo>
                <a:cubicBezTo>
                  <a:pt x="549275" y="296061"/>
                  <a:pt x="579438" y="273835"/>
                  <a:pt x="600075" y="259548"/>
                </a:cubicBezTo>
                <a:cubicBezTo>
                  <a:pt x="620712" y="245261"/>
                  <a:pt x="642938" y="230973"/>
                  <a:pt x="657225" y="221448"/>
                </a:cubicBezTo>
                <a:lnTo>
                  <a:pt x="685800" y="202398"/>
                </a:lnTo>
                <a:lnTo>
                  <a:pt x="714375" y="183348"/>
                </a:lnTo>
                <a:lnTo>
                  <a:pt x="742950" y="164298"/>
                </a:lnTo>
                <a:cubicBezTo>
                  <a:pt x="749300" y="154773"/>
                  <a:pt x="752292" y="141790"/>
                  <a:pt x="762000" y="135723"/>
                </a:cubicBezTo>
                <a:cubicBezTo>
                  <a:pt x="779028" y="125080"/>
                  <a:pt x="799916" y="122443"/>
                  <a:pt x="819150" y="116673"/>
                </a:cubicBezTo>
                <a:cubicBezTo>
                  <a:pt x="938751" y="80793"/>
                  <a:pt x="789793" y="129634"/>
                  <a:pt x="885825" y="97623"/>
                </a:cubicBezTo>
                <a:cubicBezTo>
                  <a:pt x="983448" y="0"/>
                  <a:pt x="916076" y="41967"/>
                  <a:pt x="1114425" y="30948"/>
                </a:cubicBezTo>
                <a:cubicBezTo>
                  <a:pt x="1161774" y="15165"/>
                  <a:pt x="1147086" y="15495"/>
                  <a:pt x="1219200" y="30948"/>
                </a:cubicBezTo>
                <a:cubicBezTo>
                  <a:pt x="1238835" y="35155"/>
                  <a:pt x="1233488" y="37298"/>
                  <a:pt x="1247775" y="40473"/>
                </a:cubicBezTo>
                <a:close/>
              </a:path>
            </a:pathLst>
          </a:custGeom>
          <a:solidFill>
            <a:srgbClr val="FFC000">
              <a:alpha val="25098"/>
            </a:srgbClr>
          </a:solidFill>
          <a:ln w="9525" algn="ctr">
            <a:noFill/>
            <a:round/>
            <a:headEnd/>
            <a:tailEnd/>
          </a:ln>
        </p:spPr>
        <p:txBody>
          <a:bodyPr/>
          <a:lstStyle/>
          <a:p>
            <a:endParaRPr lang="en-US"/>
          </a:p>
        </p:txBody>
      </p:sp>
      <p:sp>
        <p:nvSpPr>
          <p:cNvPr id="8" name="Freeform 7"/>
          <p:cNvSpPr/>
          <p:nvPr/>
        </p:nvSpPr>
        <p:spPr bwMode="auto">
          <a:xfrm>
            <a:off x="-304800" y="3335338"/>
            <a:ext cx="1343025" cy="1057275"/>
          </a:xfrm>
          <a:custGeom>
            <a:avLst/>
            <a:gdLst>
              <a:gd name="connsiteX0" fmla="*/ 342900 w 1343025"/>
              <a:gd name="connsiteY0" fmla="*/ 37292 h 1058518"/>
              <a:gd name="connsiteX1" fmla="*/ 390525 w 1343025"/>
              <a:gd name="connsiteY1" fmla="*/ 46817 h 1058518"/>
              <a:gd name="connsiteX2" fmla="*/ 447675 w 1343025"/>
              <a:gd name="connsiteY2" fmla="*/ 56342 h 1058518"/>
              <a:gd name="connsiteX3" fmla="*/ 476250 w 1343025"/>
              <a:gd name="connsiteY3" fmla="*/ 75392 h 1058518"/>
              <a:gd name="connsiteX4" fmla="*/ 533400 w 1343025"/>
              <a:gd name="connsiteY4" fmla="*/ 94442 h 1058518"/>
              <a:gd name="connsiteX5" fmla="*/ 619125 w 1343025"/>
              <a:gd name="connsiteY5" fmla="*/ 113492 h 1058518"/>
              <a:gd name="connsiteX6" fmla="*/ 704850 w 1343025"/>
              <a:gd name="connsiteY6" fmla="*/ 142067 h 1058518"/>
              <a:gd name="connsiteX7" fmla="*/ 771525 w 1343025"/>
              <a:gd name="connsiteY7" fmla="*/ 170642 h 1058518"/>
              <a:gd name="connsiteX8" fmla="*/ 800100 w 1343025"/>
              <a:gd name="connsiteY8" fmla="*/ 180167 h 1058518"/>
              <a:gd name="connsiteX9" fmla="*/ 857250 w 1343025"/>
              <a:gd name="connsiteY9" fmla="*/ 218267 h 1058518"/>
              <a:gd name="connsiteX10" fmla="*/ 923925 w 1343025"/>
              <a:gd name="connsiteY10" fmla="*/ 237317 h 1058518"/>
              <a:gd name="connsiteX11" fmla="*/ 962025 w 1343025"/>
              <a:gd name="connsiteY11" fmla="*/ 246842 h 1058518"/>
              <a:gd name="connsiteX12" fmla="*/ 1019175 w 1343025"/>
              <a:gd name="connsiteY12" fmla="*/ 265892 h 1058518"/>
              <a:gd name="connsiteX13" fmla="*/ 1076325 w 1343025"/>
              <a:gd name="connsiteY13" fmla="*/ 294467 h 1058518"/>
              <a:gd name="connsiteX14" fmla="*/ 1133475 w 1343025"/>
              <a:gd name="connsiteY14" fmla="*/ 323042 h 1058518"/>
              <a:gd name="connsiteX15" fmla="*/ 1200150 w 1343025"/>
              <a:gd name="connsiteY15" fmla="*/ 332567 h 1058518"/>
              <a:gd name="connsiteX16" fmla="*/ 1266825 w 1343025"/>
              <a:gd name="connsiteY16" fmla="*/ 370667 h 1058518"/>
              <a:gd name="connsiteX17" fmla="*/ 1295400 w 1343025"/>
              <a:gd name="connsiteY17" fmla="*/ 389717 h 1058518"/>
              <a:gd name="connsiteX18" fmla="*/ 1333500 w 1343025"/>
              <a:gd name="connsiteY18" fmla="*/ 399242 h 1058518"/>
              <a:gd name="connsiteX19" fmla="*/ 1343025 w 1343025"/>
              <a:gd name="connsiteY19" fmla="*/ 427817 h 1058518"/>
              <a:gd name="connsiteX20" fmla="*/ 1304925 w 1343025"/>
              <a:gd name="connsiteY20" fmla="*/ 475442 h 1058518"/>
              <a:gd name="connsiteX21" fmla="*/ 1276350 w 1343025"/>
              <a:gd name="connsiteY21" fmla="*/ 494492 h 1058518"/>
              <a:gd name="connsiteX22" fmla="*/ 1257300 w 1343025"/>
              <a:gd name="connsiteY22" fmla="*/ 523067 h 1058518"/>
              <a:gd name="connsiteX23" fmla="*/ 1200150 w 1343025"/>
              <a:gd name="connsiteY23" fmla="*/ 561167 h 1058518"/>
              <a:gd name="connsiteX24" fmla="*/ 1190625 w 1343025"/>
              <a:gd name="connsiteY24" fmla="*/ 599267 h 1058518"/>
              <a:gd name="connsiteX25" fmla="*/ 1133475 w 1343025"/>
              <a:gd name="connsiteY25" fmla="*/ 627842 h 1058518"/>
              <a:gd name="connsiteX26" fmla="*/ 1104900 w 1343025"/>
              <a:gd name="connsiteY26" fmla="*/ 656417 h 1058518"/>
              <a:gd name="connsiteX27" fmla="*/ 1076325 w 1343025"/>
              <a:gd name="connsiteY27" fmla="*/ 665942 h 1058518"/>
              <a:gd name="connsiteX28" fmla="*/ 1057275 w 1343025"/>
              <a:gd name="connsiteY28" fmla="*/ 694517 h 1058518"/>
              <a:gd name="connsiteX29" fmla="*/ 1019175 w 1343025"/>
              <a:gd name="connsiteY29" fmla="*/ 704042 h 1058518"/>
              <a:gd name="connsiteX30" fmla="*/ 857250 w 1343025"/>
              <a:gd name="connsiteY30" fmla="*/ 732617 h 1058518"/>
              <a:gd name="connsiteX31" fmla="*/ 771525 w 1343025"/>
              <a:gd name="connsiteY31" fmla="*/ 808817 h 1058518"/>
              <a:gd name="connsiteX32" fmla="*/ 723900 w 1343025"/>
              <a:gd name="connsiteY32" fmla="*/ 846917 h 1058518"/>
              <a:gd name="connsiteX33" fmla="*/ 619125 w 1343025"/>
              <a:gd name="connsiteY33" fmla="*/ 856442 h 1058518"/>
              <a:gd name="connsiteX34" fmla="*/ 533400 w 1343025"/>
              <a:gd name="connsiteY34" fmla="*/ 885017 h 1058518"/>
              <a:gd name="connsiteX35" fmla="*/ 504825 w 1343025"/>
              <a:gd name="connsiteY35" fmla="*/ 894542 h 1058518"/>
              <a:gd name="connsiteX36" fmla="*/ 476250 w 1343025"/>
              <a:gd name="connsiteY36" fmla="*/ 913592 h 1058518"/>
              <a:gd name="connsiteX37" fmla="*/ 419100 w 1343025"/>
              <a:gd name="connsiteY37" fmla="*/ 932642 h 1058518"/>
              <a:gd name="connsiteX38" fmla="*/ 381000 w 1343025"/>
              <a:gd name="connsiteY38" fmla="*/ 989792 h 1058518"/>
              <a:gd name="connsiteX39" fmla="*/ 352425 w 1343025"/>
              <a:gd name="connsiteY39" fmla="*/ 1018367 h 1058518"/>
              <a:gd name="connsiteX40" fmla="*/ 333375 w 1343025"/>
              <a:gd name="connsiteY40" fmla="*/ 1046942 h 1058518"/>
              <a:gd name="connsiteX41" fmla="*/ 285750 w 1343025"/>
              <a:gd name="connsiteY41" fmla="*/ 1056467 h 1058518"/>
              <a:gd name="connsiteX42" fmla="*/ 142875 w 1343025"/>
              <a:gd name="connsiteY42" fmla="*/ 1046942 h 1058518"/>
              <a:gd name="connsiteX43" fmla="*/ 76200 w 1343025"/>
              <a:gd name="connsiteY43" fmla="*/ 980267 h 1058518"/>
              <a:gd name="connsiteX44" fmla="*/ 38100 w 1343025"/>
              <a:gd name="connsiteY44" fmla="*/ 942167 h 1058518"/>
              <a:gd name="connsiteX45" fmla="*/ 9525 w 1343025"/>
              <a:gd name="connsiteY45" fmla="*/ 846917 h 1058518"/>
              <a:gd name="connsiteX46" fmla="*/ 0 w 1343025"/>
              <a:gd name="connsiteY46" fmla="*/ 799292 h 1058518"/>
              <a:gd name="connsiteX47" fmla="*/ 9525 w 1343025"/>
              <a:gd name="connsiteY47" fmla="*/ 323042 h 1058518"/>
              <a:gd name="connsiteX48" fmla="*/ 19050 w 1343025"/>
              <a:gd name="connsiteY48" fmla="*/ 189692 h 1058518"/>
              <a:gd name="connsiteX49" fmla="*/ 47625 w 1343025"/>
              <a:gd name="connsiteY49" fmla="*/ 65867 h 1058518"/>
              <a:gd name="connsiteX50" fmla="*/ 66675 w 1343025"/>
              <a:gd name="connsiteY50" fmla="*/ 37292 h 1058518"/>
              <a:gd name="connsiteX51" fmla="*/ 76200 w 1343025"/>
              <a:gd name="connsiteY51" fmla="*/ 8717 h 1058518"/>
              <a:gd name="connsiteX52" fmla="*/ 209550 w 1343025"/>
              <a:gd name="connsiteY52" fmla="*/ 8717 h 1058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343025" h="1058518">
                <a:moveTo>
                  <a:pt x="342900" y="37292"/>
                </a:moveTo>
                <a:lnTo>
                  <a:pt x="390525" y="46817"/>
                </a:lnTo>
                <a:cubicBezTo>
                  <a:pt x="409526" y="50272"/>
                  <a:pt x="429353" y="50235"/>
                  <a:pt x="447675" y="56342"/>
                </a:cubicBezTo>
                <a:cubicBezTo>
                  <a:pt x="458535" y="59962"/>
                  <a:pt x="465789" y="70743"/>
                  <a:pt x="476250" y="75392"/>
                </a:cubicBezTo>
                <a:cubicBezTo>
                  <a:pt x="494600" y="83547"/>
                  <a:pt x="514350" y="88092"/>
                  <a:pt x="533400" y="94442"/>
                </a:cubicBezTo>
                <a:cubicBezTo>
                  <a:pt x="580297" y="110074"/>
                  <a:pt x="552071" y="102316"/>
                  <a:pt x="619125" y="113492"/>
                </a:cubicBezTo>
                <a:cubicBezTo>
                  <a:pt x="668840" y="146636"/>
                  <a:pt x="627853" y="124957"/>
                  <a:pt x="704850" y="142067"/>
                </a:cubicBezTo>
                <a:cubicBezTo>
                  <a:pt x="735779" y="148940"/>
                  <a:pt x="740165" y="157202"/>
                  <a:pt x="771525" y="170642"/>
                </a:cubicBezTo>
                <a:cubicBezTo>
                  <a:pt x="780753" y="174597"/>
                  <a:pt x="791323" y="175291"/>
                  <a:pt x="800100" y="180167"/>
                </a:cubicBezTo>
                <a:cubicBezTo>
                  <a:pt x="820114" y="191286"/>
                  <a:pt x="835038" y="212714"/>
                  <a:pt x="857250" y="218267"/>
                </a:cubicBezTo>
                <a:cubicBezTo>
                  <a:pt x="976357" y="248044"/>
                  <a:pt x="828272" y="209988"/>
                  <a:pt x="923925" y="237317"/>
                </a:cubicBezTo>
                <a:cubicBezTo>
                  <a:pt x="936512" y="240913"/>
                  <a:pt x="949486" y="243080"/>
                  <a:pt x="962025" y="246842"/>
                </a:cubicBezTo>
                <a:cubicBezTo>
                  <a:pt x="981259" y="252612"/>
                  <a:pt x="1002467" y="254753"/>
                  <a:pt x="1019175" y="265892"/>
                </a:cubicBezTo>
                <a:cubicBezTo>
                  <a:pt x="1101067" y="320487"/>
                  <a:pt x="997455" y="255032"/>
                  <a:pt x="1076325" y="294467"/>
                </a:cubicBezTo>
                <a:cubicBezTo>
                  <a:pt x="1113787" y="313198"/>
                  <a:pt x="1093573" y="315062"/>
                  <a:pt x="1133475" y="323042"/>
                </a:cubicBezTo>
                <a:cubicBezTo>
                  <a:pt x="1155490" y="327445"/>
                  <a:pt x="1177925" y="329392"/>
                  <a:pt x="1200150" y="332567"/>
                </a:cubicBezTo>
                <a:cubicBezTo>
                  <a:pt x="1269768" y="378979"/>
                  <a:pt x="1182232" y="322328"/>
                  <a:pt x="1266825" y="370667"/>
                </a:cubicBezTo>
                <a:cubicBezTo>
                  <a:pt x="1276764" y="376347"/>
                  <a:pt x="1284878" y="385208"/>
                  <a:pt x="1295400" y="389717"/>
                </a:cubicBezTo>
                <a:cubicBezTo>
                  <a:pt x="1307432" y="394874"/>
                  <a:pt x="1320800" y="396067"/>
                  <a:pt x="1333500" y="399242"/>
                </a:cubicBezTo>
                <a:cubicBezTo>
                  <a:pt x="1336675" y="408767"/>
                  <a:pt x="1343025" y="417777"/>
                  <a:pt x="1343025" y="427817"/>
                </a:cubicBezTo>
                <a:cubicBezTo>
                  <a:pt x="1343025" y="478586"/>
                  <a:pt x="1336746" y="459531"/>
                  <a:pt x="1304925" y="475442"/>
                </a:cubicBezTo>
                <a:cubicBezTo>
                  <a:pt x="1294686" y="480562"/>
                  <a:pt x="1285875" y="488142"/>
                  <a:pt x="1276350" y="494492"/>
                </a:cubicBezTo>
                <a:cubicBezTo>
                  <a:pt x="1270000" y="504017"/>
                  <a:pt x="1265915" y="515529"/>
                  <a:pt x="1257300" y="523067"/>
                </a:cubicBezTo>
                <a:cubicBezTo>
                  <a:pt x="1240070" y="538144"/>
                  <a:pt x="1200150" y="561167"/>
                  <a:pt x="1200150" y="561167"/>
                </a:cubicBezTo>
                <a:cubicBezTo>
                  <a:pt x="1196975" y="573867"/>
                  <a:pt x="1197887" y="588375"/>
                  <a:pt x="1190625" y="599267"/>
                </a:cubicBezTo>
                <a:cubicBezTo>
                  <a:pt x="1180074" y="615094"/>
                  <a:pt x="1149775" y="622409"/>
                  <a:pt x="1133475" y="627842"/>
                </a:cubicBezTo>
                <a:cubicBezTo>
                  <a:pt x="1123950" y="637367"/>
                  <a:pt x="1116108" y="648945"/>
                  <a:pt x="1104900" y="656417"/>
                </a:cubicBezTo>
                <a:cubicBezTo>
                  <a:pt x="1096546" y="661986"/>
                  <a:pt x="1084165" y="659670"/>
                  <a:pt x="1076325" y="665942"/>
                </a:cubicBezTo>
                <a:cubicBezTo>
                  <a:pt x="1067386" y="673093"/>
                  <a:pt x="1066800" y="688167"/>
                  <a:pt x="1057275" y="694517"/>
                </a:cubicBezTo>
                <a:cubicBezTo>
                  <a:pt x="1046383" y="701779"/>
                  <a:pt x="1031714" y="700280"/>
                  <a:pt x="1019175" y="704042"/>
                </a:cubicBezTo>
                <a:cubicBezTo>
                  <a:pt x="914341" y="735492"/>
                  <a:pt x="1007197" y="718985"/>
                  <a:pt x="857250" y="732617"/>
                </a:cubicBezTo>
                <a:cubicBezTo>
                  <a:pt x="822893" y="755522"/>
                  <a:pt x="797623" y="769670"/>
                  <a:pt x="771525" y="808817"/>
                </a:cubicBezTo>
                <a:cubicBezTo>
                  <a:pt x="753216" y="836280"/>
                  <a:pt x="757800" y="842074"/>
                  <a:pt x="723900" y="846917"/>
                </a:cubicBezTo>
                <a:cubicBezTo>
                  <a:pt x="689183" y="851877"/>
                  <a:pt x="654050" y="853267"/>
                  <a:pt x="619125" y="856442"/>
                </a:cubicBezTo>
                <a:lnTo>
                  <a:pt x="533400" y="885017"/>
                </a:lnTo>
                <a:cubicBezTo>
                  <a:pt x="523875" y="888192"/>
                  <a:pt x="513179" y="888973"/>
                  <a:pt x="504825" y="894542"/>
                </a:cubicBezTo>
                <a:cubicBezTo>
                  <a:pt x="495300" y="900892"/>
                  <a:pt x="486711" y="908943"/>
                  <a:pt x="476250" y="913592"/>
                </a:cubicBezTo>
                <a:cubicBezTo>
                  <a:pt x="457900" y="921747"/>
                  <a:pt x="419100" y="932642"/>
                  <a:pt x="419100" y="932642"/>
                </a:cubicBezTo>
                <a:cubicBezTo>
                  <a:pt x="327943" y="1023799"/>
                  <a:pt x="436139" y="907084"/>
                  <a:pt x="381000" y="989792"/>
                </a:cubicBezTo>
                <a:cubicBezTo>
                  <a:pt x="373528" y="1001000"/>
                  <a:pt x="361049" y="1008019"/>
                  <a:pt x="352425" y="1018367"/>
                </a:cubicBezTo>
                <a:cubicBezTo>
                  <a:pt x="345096" y="1027161"/>
                  <a:pt x="343314" y="1041262"/>
                  <a:pt x="333375" y="1046942"/>
                </a:cubicBezTo>
                <a:cubicBezTo>
                  <a:pt x="319319" y="1054974"/>
                  <a:pt x="301625" y="1053292"/>
                  <a:pt x="285750" y="1056467"/>
                </a:cubicBezTo>
                <a:cubicBezTo>
                  <a:pt x="238125" y="1053292"/>
                  <a:pt x="189181" y="1058518"/>
                  <a:pt x="142875" y="1046942"/>
                </a:cubicBezTo>
                <a:cubicBezTo>
                  <a:pt x="100665" y="1036389"/>
                  <a:pt x="98445" y="1006219"/>
                  <a:pt x="76200" y="980267"/>
                </a:cubicBezTo>
                <a:cubicBezTo>
                  <a:pt x="64511" y="966630"/>
                  <a:pt x="50800" y="954867"/>
                  <a:pt x="38100" y="942167"/>
                </a:cubicBezTo>
                <a:cubicBezTo>
                  <a:pt x="26002" y="905873"/>
                  <a:pt x="20429" y="890534"/>
                  <a:pt x="9525" y="846917"/>
                </a:cubicBezTo>
                <a:cubicBezTo>
                  <a:pt x="5598" y="831211"/>
                  <a:pt x="3175" y="815167"/>
                  <a:pt x="0" y="799292"/>
                </a:cubicBezTo>
                <a:cubicBezTo>
                  <a:pt x="3175" y="640542"/>
                  <a:pt x="4565" y="481746"/>
                  <a:pt x="9525" y="323042"/>
                </a:cubicBezTo>
                <a:cubicBezTo>
                  <a:pt x="10917" y="278500"/>
                  <a:pt x="15190" y="234088"/>
                  <a:pt x="19050" y="189692"/>
                </a:cubicBezTo>
                <a:cubicBezTo>
                  <a:pt x="25642" y="113884"/>
                  <a:pt x="17940" y="117816"/>
                  <a:pt x="47625" y="65867"/>
                </a:cubicBezTo>
                <a:cubicBezTo>
                  <a:pt x="53305" y="55928"/>
                  <a:pt x="61555" y="47531"/>
                  <a:pt x="66675" y="37292"/>
                </a:cubicBezTo>
                <a:cubicBezTo>
                  <a:pt x="71165" y="28312"/>
                  <a:pt x="66355" y="10686"/>
                  <a:pt x="76200" y="8717"/>
                </a:cubicBezTo>
                <a:cubicBezTo>
                  <a:pt x="119787" y="0"/>
                  <a:pt x="165100" y="8717"/>
                  <a:pt x="209550" y="8717"/>
                </a:cubicBezTo>
              </a:path>
            </a:pathLst>
          </a:custGeom>
          <a:solidFill>
            <a:schemeClr val="accent6">
              <a:lumMod val="40000"/>
              <a:lumOff val="60000"/>
              <a:alpha val="35000"/>
            </a:schemeClr>
          </a:solidFill>
          <a:ln w="9525" cap="flat" cmpd="sng" algn="ctr">
            <a:noFill/>
            <a:prstDash val="solid"/>
            <a:round/>
            <a:headEnd type="none" w="med" len="med"/>
            <a:tailEnd type="none" w="med" len="med"/>
          </a:ln>
          <a:effectLst/>
        </p:spPr>
        <p:txBody>
          <a:bodyPr/>
          <a:lstStyle/>
          <a:p>
            <a:pPr>
              <a:defRPr/>
            </a:pPr>
            <a:endParaRPr lang="en-US"/>
          </a:p>
        </p:txBody>
      </p:sp>
      <p:sp>
        <p:nvSpPr>
          <p:cNvPr id="45063" name="Freeform 8"/>
          <p:cNvSpPr>
            <a:spLocks noChangeArrowheads="1"/>
          </p:cNvSpPr>
          <p:nvPr/>
        </p:nvSpPr>
        <p:spPr bwMode="auto">
          <a:xfrm>
            <a:off x="687388" y="3494088"/>
            <a:ext cx="1397000" cy="593725"/>
          </a:xfrm>
          <a:custGeom>
            <a:avLst/>
            <a:gdLst>
              <a:gd name="T0" fmla="*/ 951550 w 1397108"/>
              <a:gd name="T1" fmla="*/ 1587 h 594355"/>
              <a:gd name="T2" fmla="*/ 922975 w 1397108"/>
              <a:gd name="T3" fmla="*/ 11112 h 594355"/>
              <a:gd name="T4" fmla="*/ 875350 w 1397108"/>
              <a:gd name="T5" fmla="*/ 77787 h 594355"/>
              <a:gd name="T6" fmla="*/ 770575 w 1397108"/>
              <a:gd name="T7" fmla="*/ 106362 h 594355"/>
              <a:gd name="T8" fmla="*/ 742000 w 1397108"/>
              <a:gd name="T9" fmla="*/ 125412 h 594355"/>
              <a:gd name="T10" fmla="*/ 665800 w 1397108"/>
              <a:gd name="T11" fmla="*/ 163512 h 594355"/>
              <a:gd name="T12" fmla="*/ 570550 w 1397108"/>
              <a:gd name="T13" fmla="*/ 192087 h 594355"/>
              <a:gd name="T14" fmla="*/ 503875 w 1397108"/>
              <a:gd name="T15" fmla="*/ 201612 h 594355"/>
              <a:gd name="T16" fmla="*/ 475300 w 1397108"/>
              <a:gd name="T17" fmla="*/ 220662 h 594355"/>
              <a:gd name="T18" fmla="*/ 437200 w 1397108"/>
              <a:gd name="T19" fmla="*/ 268287 h 594355"/>
              <a:gd name="T20" fmla="*/ 380050 w 1397108"/>
              <a:gd name="T21" fmla="*/ 287337 h 594355"/>
              <a:gd name="T22" fmla="*/ 322900 w 1397108"/>
              <a:gd name="T23" fmla="*/ 315912 h 594355"/>
              <a:gd name="T24" fmla="*/ 294325 w 1397108"/>
              <a:gd name="T25" fmla="*/ 334962 h 594355"/>
              <a:gd name="T26" fmla="*/ 265750 w 1397108"/>
              <a:gd name="T27" fmla="*/ 344487 h 594355"/>
              <a:gd name="T28" fmla="*/ 208600 w 1397108"/>
              <a:gd name="T29" fmla="*/ 392112 h 594355"/>
              <a:gd name="T30" fmla="*/ 199075 w 1397108"/>
              <a:gd name="T31" fmla="*/ 420687 h 594355"/>
              <a:gd name="T32" fmla="*/ 170500 w 1397108"/>
              <a:gd name="T33" fmla="*/ 487362 h 594355"/>
              <a:gd name="T34" fmla="*/ 84775 w 1397108"/>
              <a:gd name="T35" fmla="*/ 506412 h 594355"/>
              <a:gd name="T36" fmla="*/ 65725 w 1397108"/>
              <a:gd name="T37" fmla="*/ 534987 h 594355"/>
              <a:gd name="T38" fmla="*/ 18100 w 1397108"/>
              <a:gd name="T39" fmla="*/ 573087 h 594355"/>
              <a:gd name="T40" fmla="*/ 132400 w 1397108"/>
              <a:gd name="T41" fmla="*/ 573087 h 594355"/>
              <a:gd name="T42" fmla="*/ 160975 w 1397108"/>
              <a:gd name="T43" fmla="*/ 544512 h 594355"/>
              <a:gd name="T44" fmla="*/ 256225 w 1397108"/>
              <a:gd name="T45" fmla="*/ 525462 h 594355"/>
              <a:gd name="T46" fmla="*/ 380050 w 1397108"/>
              <a:gd name="T47" fmla="*/ 477837 h 594355"/>
              <a:gd name="T48" fmla="*/ 408625 w 1397108"/>
              <a:gd name="T49" fmla="*/ 449262 h 594355"/>
              <a:gd name="T50" fmla="*/ 475300 w 1397108"/>
              <a:gd name="T51" fmla="*/ 439737 h 594355"/>
              <a:gd name="T52" fmla="*/ 503875 w 1397108"/>
              <a:gd name="T53" fmla="*/ 430212 h 594355"/>
              <a:gd name="T54" fmla="*/ 532450 w 1397108"/>
              <a:gd name="T55" fmla="*/ 401637 h 594355"/>
              <a:gd name="T56" fmla="*/ 561025 w 1397108"/>
              <a:gd name="T57" fmla="*/ 392112 h 594355"/>
              <a:gd name="T58" fmla="*/ 742000 w 1397108"/>
              <a:gd name="T59" fmla="*/ 382587 h 594355"/>
              <a:gd name="T60" fmla="*/ 799150 w 1397108"/>
              <a:gd name="T61" fmla="*/ 363537 h 594355"/>
              <a:gd name="T62" fmla="*/ 827725 w 1397108"/>
              <a:gd name="T63" fmla="*/ 344487 h 594355"/>
              <a:gd name="T64" fmla="*/ 1113475 w 1397108"/>
              <a:gd name="T65" fmla="*/ 334962 h 594355"/>
              <a:gd name="T66" fmla="*/ 1199200 w 1397108"/>
              <a:gd name="T67" fmla="*/ 277812 h 594355"/>
              <a:gd name="T68" fmla="*/ 1227775 w 1397108"/>
              <a:gd name="T69" fmla="*/ 258762 h 594355"/>
              <a:gd name="T70" fmla="*/ 1351600 w 1397108"/>
              <a:gd name="T71" fmla="*/ 249237 h 594355"/>
              <a:gd name="T72" fmla="*/ 1380175 w 1397108"/>
              <a:gd name="T73" fmla="*/ 239712 h 594355"/>
              <a:gd name="T74" fmla="*/ 1380175 w 1397108"/>
              <a:gd name="T75" fmla="*/ 182562 h 594355"/>
              <a:gd name="T76" fmla="*/ 1361125 w 1397108"/>
              <a:gd name="T77" fmla="*/ 153987 h 594355"/>
              <a:gd name="T78" fmla="*/ 1351600 w 1397108"/>
              <a:gd name="T79" fmla="*/ 125412 h 594355"/>
              <a:gd name="T80" fmla="*/ 1323025 w 1397108"/>
              <a:gd name="T81" fmla="*/ 58737 h 594355"/>
              <a:gd name="T82" fmla="*/ 1227775 w 1397108"/>
              <a:gd name="T83" fmla="*/ 49212 h 594355"/>
              <a:gd name="T84" fmla="*/ 1180150 w 1397108"/>
              <a:gd name="T85" fmla="*/ 39687 h 594355"/>
              <a:gd name="T86" fmla="*/ 1123000 w 1397108"/>
              <a:gd name="T87" fmla="*/ 20637 h 594355"/>
              <a:gd name="T88" fmla="*/ 951550 w 1397108"/>
              <a:gd name="T89" fmla="*/ 1587 h 594355"/>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1397108"/>
              <a:gd name="T136" fmla="*/ 0 h 594355"/>
              <a:gd name="T137" fmla="*/ 1397108 w 1397108"/>
              <a:gd name="T138" fmla="*/ 594355 h 594355"/>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1397108" h="594355">
                <a:moveTo>
                  <a:pt x="951550" y="1587"/>
                </a:moveTo>
                <a:cubicBezTo>
                  <a:pt x="918213" y="0"/>
                  <a:pt x="930075" y="4012"/>
                  <a:pt x="922975" y="11112"/>
                </a:cubicBezTo>
                <a:cubicBezTo>
                  <a:pt x="888457" y="45630"/>
                  <a:pt x="922925" y="54000"/>
                  <a:pt x="875350" y="77787"/>
                </a:cubicBezTo>
                <a:cubicBezTo>
                  <a:pt x="803783" y="113570"/>
                  <a:pt x="848357" y="54508"/>
                  <a:pt x="770575" y="106362"/>
                </a:cubicBezTo>
                <a:cubicBezTo>
                  <a:pt x="761050" y="112712"/>
                  <a:pt x="752050" y="119930"/>
                  <a:pt x="742000" y="125412"/>
                </a:cubicBezTo>
                <a:cubicBezTo>
                  <a:pt x="717069" y="139010"/>
                  <a:pt x="692741" y="154532"/>
                  <a:pt x="665800" y="163512"/>
                </a:cubicBezTo>
                <a:cubicBezTo>
                  <a:pt x="635977" y="173453"/>
                  <a:pt x="602220" y="186329"/>
                  <a:pt x="570550" y="192087"/>
                </a:cubicBezTo>
                <a:cubicBezTo>
                  <a:pt x="548461" y="196103"/>
                  <a:pt x="526100" y="198437"/>
                  <a:pt x="503875" y="201612"/>
                </a:cubicBezTo>
                <a:cubicBezTo>
                  <a:pt x="494350" y="207962"/>
                  <a:pt x="482451" y="211723"/>
                  <a:pt x="475300" y="220662"/>
                </a:cubicBezTo>
                <a:cubicBezTo>
                  <a:pt x="442533" y="261620"/>
                  <a:pt x="496501" y="241931"/>
                  <a:pt x="437200" y="268287"/>
                </a:cubicBezTo>
                <a:cubicBezTo>
                  <a:pt x="418850" y="276442"/>
                  <a:pt x="396758" y="276198"/>
                  <a:pt x="380050" y="287337"/>
                </a:cubicBezTo>
                <a:cubicBezTo>
                  <a:pt x="298158" y="341932"/>
                  <a:pt x="401770" y="276477"/>
                  <a:pt x="322900" y="315912"/>
                </a:cubicBezTo>
                <a:cubicBezTo>
                  <a:pt x="312661" y="321032"/>
                  <a:pt x="304564" y="329842"/>
                  <a:pt x="294325" y="334962"/>
                </a:cubicBezTo>
                <a:cubicBezTo>
                  <a:pt x="285345" y="339452"/>
                  <a:pt x="274730" y="339997"/>
                  <a:pt x="265750" y="344487"/>
                </a:cubicBezTo>
                <a:cubicBezTo>
                  <a:pt x="239228" y="357748"/>
                  <a:pt x="229666" y="371046"/>
                  <a:pt x="208600" y="392112"/>
                </a:cubicBezTo>
                <a:cubicBezTo>
                  <a:pt x="205425" y="401637"/>
                  <a:pt x="201833" y="411033"/>
                  <a:pt x="199075" y="420687"/>
                </a:cubicBezTo>
                <a:cubicBezTo>
                  <a:pt x="193452" y="440367"/>
                  <a:pt x="190971" y="473715"/>
                  <a:pt x="170500" y="487362"/>
                </a:cubicBezTo>
                <a:cubicBezTo>
                  <a:pt x="164735" y="491205"/>
                  <a:pt x="85825" y="506202"/>
                  <a:pt x="84775" y="506412"/>
                </a:cubicBezTo>
                <a:cubicBezTo>
                  <a:pt x="78425" y="515937"/>
                  <a:pt x="74664" y="527836"/>
                  <a:pt x="65725" y="534987"/>
                </a:cubicBezTo>
                <a:cubicBezTo>
                  <a:pt x="0" y="587567"/>
                  <a:pt x="72695" y="491195"/>
                  <a:pt x="18100" y="573087"/>
                </a:cubicBezTo>
                <a:cubicBezTo>
                  <a:pt x="62810" y="587990"/>
                  <a:pt x="68597" y="594355"/>
                  <a:pt x="132400" y="573087"/>
                </a:cubicBezTo>
                <a:cubicBezTo>
                  <a:pt x="145179" y="568827"/>
                  <a:pt x="149767" y="551984"/>
                  <a:pt x="160975" y="544512"/>
                </a:cubicBezTo>
                <a:cubicBezTo>
                  <a:pt x="179111" y="532421"/>
                  <a:pt x="250578" y="526269"/>
                  <a:pt x="256225" y="525462"/>
                </a:cubicBezTo>
                <a:cubicBezTo>
                  <a:pt x="332055" y="474909"/>
                  <a:pt x="290710" y="490600"/>
                  <a:pt x="380050" y="477837"/>
                </a:cubicBezTo>
                <a:cubicBezTo>
                  <a:pt x="389575" y="468312"/>
                  <a:pt x="396118" y="454265"/>
                  <a:pt x="408625" y="449262"/>
                </a:cubicBezTo>
                <a:cubicBezTo>
                  <a:pt x="429470" y="440924"/>
                  <a:pt x="453285" y="444140"/>
                  <a:pt x="475300" y="439737"/>
                </a:cubicBezTo>
                <a:cubicBezTo>
                  <a:pt x="485145" y="437768"/>
                  <a:pt x="494350" y="433387"/>
                  <a:pt x="503875" y="430212"/>
                </a:cubicBezTo>
                <a:cubicBezTo>
                  <a:pt x="513400" y="420687"/>
                  <a:pt x="521242" y="409109"/>
                  <a:pt x="532450" y="401637"/>
                </a:cubicBezTo>
                <a:cubicBezTo>
                  <a:pt x="540804" y="396068"/>
                  <a:pt x="551026" y="393021"/>
                  <a:pt x="561025" y="392112"/>
                </a:cubicBezTo>
                <a:cubicBezTo>
                  <a:pt x="621185" y="386643"/>
                  <a:pt x="681675" y="385762"/>
                  <a:pt x="742000" y="382587"/>
                </a:cubicBezTo>
                <a:cubicBezTo>
                  <a:pt x="761050" y="376237"/>
                  <a:pt x="782442" y="374676"/>
                  <a:pt x="799150" y="363537"/>
                </a:cubicBezTo>
                <a:cubicBezTo>
                  <a:pt x="808675" y="357187"/>
                  <a:pt x="816324" y="345523"/>
                  <a:pt x="827725" y="344487"/>
                </a:cubicBezTo>
                <a:cubicBezTo>
                  <a:pt x="922637" y="335859"/>
                  <a:pt x="1018225" y="338137"/>
                  <a:pt x="1113475" y="334962"/>
                </a:cubicBezTo>
                <a:lnTo>
                  <a:pt x="1199200" y="277812"/>
                </a:lnTo>
                <a:cubicBezTo>
                  <a:pt x="1208725" y="271462"/>
                  <a:pt x="1216361" y="259640"/>
                  <a:pt x="1227775" y="258762"/>
                </a:cubicBezTo>
                <a:lnTo>
                  <a:pt x="1351600" y="249237"/>
                </a:lnTo>
                <a:cubicBezTo>
                  <a:pt x="1361125" y="246062"/>
                  <a:pt x="1373075" y="246812"/>
                  <a:pt x="1380175" y="239712"/>
                </a:cubicBezTo>
                <a:cubicBezTo>
                  <a:pt x="1397108" y="222779"/>
                  <a:pt x="1388642" y="199495"/>
                  <a:pt x="1380175" y="182562"/>
                </a:cubicBezTo>
                <a:cubicBezTo>
                  <a:pt x="1375055" y="172323"/>
                  <a:pt x="1366245" y="164226"/>
                  <a:pt x="1361125" y="153987"/>
                </a:cubicBezTo>
                <a:cubicBezTo>
                  <a:pt x="1356635" y="145007"/>
                  <a:pt x="1354358" y="135066"/>
                  <a:pt x="1351600" y="125412"/>
                </a:cubicBezTo>
                <a:cubicBezTo>
                  <a:pt x="1348441" y="114357"/>
                  <a:pt x="1341341" y="64842"/>
                  <a:pt x="1323025" y="58737"/>
                </a:cubicBezTo>
                <a:cubicBezTo>
                  <a:pt x="1292754" y="48647"/>
                  <a:pt x="1259403" y="53429"/>
                  <a:pt x="1227775" y="49212"/>
                </a:cubicBezTo>
                <a:cubicBezTo>
                  <a:pt x="1211728" y="47072"/>
                  <a:pt x="1195769" y="43947"/>
                  <a:pt x="1180150" y="39687"/>
                </a:cubicBezTo>
                <a:cubicBezTo>
                  <a:pt x="1160777" y="34403"/>
                  <a:pt x="1143036" y="21973"/>
                  <a:pt x="1123000" y="20637"/>
                </a:cubicBezTo>
                <a:cubicBezTo>
                  <a:pt x="967453" y="10267"/>
                  <a:pt x="984887" y="3174"/>
                  <a:pt x="951550" y="1587"/>
                </a:cubicBezTo>
                <a:close/>
              </a:path>
            </a:pathLst>
          </a:custGeom>
          <a:solidFill>
            <a:schemeClr val="accent1">
              <a:alpha val="34901"/>
            </a:schemeClr>
          </a:solidFill>
          <a:ln w="9525" algn="ctr">
            <a:noFill/>
            <a:round/>
            <a:headEnd/>
            <a:tailEnd/>
          </a:ln>
        </p:spPr>
        <p:txBody>
          <a:bodyPr/>
          <a:lstStyle/>
          <a:p>
            <a:endParaRPr lang="en-US"/>
          </a:p>
        </p:txBody>
      </p:sp>
      <p:sp>
        <p:nvSpPr>
          <p:cNvPr id="45064" name="Freeform 9"/>
          <p:cNvSpPr>
            <a:spLocks noChangeArrowheads="1"/>
          </p:cNvSpPr>
          <p:nvPr/>
        </p:nvSpPr>
        <p:spPr bwMode="auto">
          <a:xfrm>
            <a:off x="2022475" y="3246438"/>
            <a:ext cx="1054100" cy="468312"/>
          </a:xfrm>
          <a:custGeom>
            <a:avLst/>
            <a:gdLst>
              <a:gd name="T0" fmla="*/ 405869 w 1053366"/>
              <a:gd name="T1" fmla="*/ 29684 h 467834"/>
              <a:gd name="T2" fmla="*/ 377294 w 1053366"/>
              <a:gd name="T3" fmla="*/ 58259 h 467834"/>
              <a:gd name="T4" fmla="*/ 348719 w 1053366"/>
              <a:gd name="T5" fmla="*/ 67784 h 467834"/>
              <a:gd name="T6" fmla="*/ 291569 w 1053366"/>
              <a:gd name="T7" fmla="*/ 105884 h 467834"/>
              <a:gd name="T8" fmla="*/ 291569 w 1053366"/>
              <a:gd name="T9" fmla="*/ 105884 h 467834"/>
              <a:gd name="T10" fmla="*/ 262994 w 1053366"/>
              <a:gd name="T11" fmla="*/ 134459 h 467834"/>
              <a:gd name="T12" fmla="*/ 243944 w 1053366"/>
              <a:gd name="T13" fmla="*/ 163034 h 467834"/>
              <a:gd name="T14" fmla="*/ 215369 w 1053366"/>
              <a:gd name="T15" fmla="*/ 172559 h 467834"/>
              <a:gd name="T16" fmla="*/ 148694 w 1053366"/>
              <a:gd name="T17" fmla="*/ 220184 h 467834"/>
              <a:gd name="T18" fmla="*/ 120119 w 1053366"/>
              <a:gd name="T19" fmla="*/ 229709 h 467834"/>
              <a:gd name="T20" fmla="*/ 24869 w 1053366"/>
              <a:gd name="T21" fmla="*/ 277334 h 467834"/>
              <a:gd name="T22" fmla="*/ 24869 w 1053366"/>
              <a:gd name="T23" fmla="*/ 439259 h 467834"/>
              <a:gd name="T24" fmla="*/ 82019 w 1053366"/>
              <a:gd name="T25" fmla="*/ 467834 h 467834"/>
              <a:gd name="T26" fmla="*/ 148694 w 1053366"/>
              <a:gd name="T27" fmla="*/ 429734 h 467834"/>
              <a:gd name="T28" fmla="*/ 177269 w 1053366"/>
              <a:gd name="T29" fmla="*/ 420209 h 467834"/>
              <a:gd name="T30" fmla="*/ 186794 w 1053366"/>
              <a:gd name="T31" fmla="*/ 391634 h 467834"/>
              <a:gd name="T32" fmla="*/ 215369 w 1053366"/>
              <a:gd name="T33" fmla="*/ 382109 h 467834"/>
              <a:gd name="T34" fmla="*/ 339194 w 1053366"/>
              <a:gd name="T35" fmla="*/ 353534 h 467834"/>
              <a:gd name="T36" fmla="*/ 377294 w 1053366"/>
              <a:gd name="T37" fmla="*/ 344009 h 467834"/>
              <a:gd name="T38" fmla="*/ 434444 w 1053366"/>
              <a:gd name="T39" fmla="*/ 315434 h 467834"/>
              <a:gd name="T40" fmla="*/ 510644 w 1053366"/>
              <a:gd name="T41" fmla="*/ 296384 h 467834"/>
              <a:gd name="T42" fmla="*/ 539219 w 1053366"/>
              <a:gd name="T43" fmla="*/ 286859 h 467834"/>
              <a:gd name="T44" fmla="*/ 596369 w 1053366"/>
              <a:gd name="T45" fmla="*/ 258284 h 467834"/>
              <a:gd name="T46" fmla="*/ 729719 w 1053366"/>
              <a:gd name="T47" fmla="*/ 248759 h 467834"/>
              <a:gd name="T48" fmla="*/ 786869 w 1053366"/>
              <a:gd name="T49" fmla="*/ 229709 h 467834"/>
              <a:gd name="T50" fmla="*/ 824969 w 1053366"/>
              <a:gd name="T51" fmla="*/ 182084 h 467834"/>
              <a:gd name="T52" fmla="*/ 910694 w 1053366"/>
              <a:gd name="T53" fmla="*/ 172559 h 467834"/>
              <a:gd name="T54" fmla="*/ 939269 w 1053366"/>
              <a:gd name="T55" fmla="*/ 163034 h 467834"/>
              <a:gd name="T56" fmla="*/ 1044044 w 1053366"/>
              <a:gd name="T57" fmla="*/ 153509 h 467834"/>
              <a:gd name="T58" fmla="*/ 1034519 w 1053366"/>
              <a:gd name="T59" fmla="*/ 124934 h 467834"/>
              <a:gd name="T60" fmla="*/ 986894 w 1053366"/>
              <a:gd name="T61" fmla="*/ 105884 h 467834"/>
              <a:gd name="T62" fmla="*/ 910694 w 1053366"/>
              <a:gd name="T63" fmla="*/ 86834 h 467834"/>
              <a:gd name="T64" fmla="*/ 882119 w 1053366"/>
              <a:gd name="T65" fmla="*/ 77309 h 467834"/>
              <a:gd name="T66" fmla="*/ 815444 w 1053366"/>
              <a:gd name="T67" fmla="*/ 67784 h 467834"/>
              <a:gd name="T68" fmla="*/ 729719 w 1053366"/>
              <a:gd name="T69" fmla="*/ 58259 h 467834"/>
              <a:gd name="T70" fmla="*/ 653519 w 1053366"/>
              <a:gd name="T71" fmla="*/ 48734 h 467834"/>
              <a:gd name="T72" fmla="*/ 596369 w 1053366"/>
              <a:gd name="T73" fmla="*/ 29684 h 467834"/>
              <a:gd name="T74" fmla="*/ 482069 w 1053366"/>
              <a:gd name="T75" fmla="*/ 10634 h 467834"/>
              <a:gd name="T76" fmla="*/ 453494 w 1053366"/>
              <a:gd name="T77" fmla="*/ 1109 h 467834"/>
              <a:gd name="T78" fmla="*/ 405869 w 1053366"/>
              <a:gd name="T79" fmla="*/ 29684 h 467834"/>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053366"/>
              <a:gd name="T121" fmla="*/ 0 h 467834"/>
              <a:gd name="T122" fmla="*/ 1053366 w 1053366"/>
              <a:gd name="T123" fmla="*/ 467834 h 467834"/>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053366" h="467834">
                <a:moveTo>
                  <a:pt x="405869" y="29684"/>
                </a:moveTo>
                <a:cubicBezTo>
                  <a:pt x="393169" y="39209"/>
                  <a:pt x="388502" y="50787"/>
                  <a:pt x="377294" y="58259"/>
                </a:cubicBezTo>
                <a:cubicBezTo>
                  <a:pt x="368940" y="63828"/>
                  <a:pt x="357496" y="62908"/>
                  <a:pt x="348719" y="67784"/>
                </a:cubicBezTo>
                <a:cubicBezTo>
                  <a:pt x="328705" y="78903"/>
                  <a:pt x="310619" y="93184"/>
                  <a:pt x="291569" y="105884"/>
                </a:cubicBezTo>
                <a:cubicBezTo>
                  <a:pt x="282044" y="115409"/>
                  <a:pt x="271618" y="124111"/>
                  <a:pt x="262994" y="134459"/>
                </a:cubicBezTo>
                <a:cubicBezTo>
                  <a:pt x="255665" y="143253"/>
                  <a:pt x="252883" y="155883"/>
                  <a:pt x="243944" y="163034"/>
                </a:cubicBezTo>
                <a:cubicBezTo>
                  <a:pt x="236104" y="169306"/>
                  <a:pt x="224894" y="169384"/>
                  <a:pt x="215369" y="172559"/>
                </a:cubicBezTo>
                <a:cubicBezTo>
                  <a:pt x="206740" y="179031"/>
                  <a:pt x="162622" y="213220"/>
                  <a:pt x="148694" y="220184"/>
                </a:cubicBezTo>
                <a:cubicBezTo>
                  <a:pt x="139714" y="224674"/>
                  <a:pt x="128896" y="224833"/>
                  <a:pt x="120119" y="229709"/>
                </a:cubicBezTo>
                <a:cubicBezTo>
                  <a:pt x="27334" y="281256"/>
                  <a:pt x="99328" y="258719"/>
                  <a:pt x="24869" y="277334"/>
                </a:cubicBezTo>
                <a:cubicBezTo>
                  <a:pt x="4548" y="338298"/>
                  <a:pt x="0" y="339781"/>
                  <a:pt x="24869" y="439259"/>
                </a:cubicBezTo>
                <a:cubicBezTo>
                  <a:pt x="28226" y="452688"/>
                  <a:pt x="72028" y="464504"/>
                  <a:pt x="82019" y="467834"/>
                </a:cubicBezTo>
                <a:cubicBezTo>
                  <a:pt x="110717" y="448702"/>
                  <a:pt x="114857" y="444236"/>
                  <a:pt x="148694" y="429734"/>
                </a:cubicBezTo>
                <a:cubicBezTo>
                  <a:pt x="157922" y="425779"/>
                  <a:pt x="167744" y="423384"/>
                  <a:pt x="177269" y="420209"/>
                </a:cubicBezTo>
                <a:cubicBezTo>
                  <a:pt x="180444" y="410684"/>
                  <a:pt x="179694" y="398734"/>
                  <a:pt x="186794" y="391634"/>
                </a:cubicBezTo>
                <a:cubicBezTo>
                  <a:pt x="193894" y="384534"/>
                  <a:pt x="206389" y="386599"/>
                  <a:pt x="215369" y="382109"/>
                </a:cubicBezTo>
                <a:cubicBezTo>
                  <a:pt x="293462" y="343063"/>
                  <a:pt x="168532" y="370600"/>
                  <a:pt x="339194" y="353534"/>
                </a:cubicBezTo>
                <a:cubicBezTo>
                  <a:pt x="351894" y="350359"/>
                  <a:pt x="365262" y="349166"/>
                  <a:pt x="377294" y="344009"/>
                </a:cubicBezTo>
                <a:cubicBezTo>
                  <a:pt x="453157" y="311496"/>
                  <a:pt x="360862" y="335502"/>
                  <a:pt x="434444" y="315434"/>
                </a:cubicBezTo>
                <a:cubicBezTo>
                  <a:pt x="459703" y="308545"/>
                  <a:pt x="485806" y="304663"/>
                  <a:pt x="510644" y="296384"/>
                </a:cubicBezTo>
                <a:cubicBezTo>
                  <a:pt x="520169" y="293209"/>
                  <a:pt x="530239" y="291349"/>
                  <a:pt x="539219" y="286859"/>
                </a:cubicBezTo>
                <a:cubicBezTo>
                  <a:pt x="566881" y="273028"/>
                  <a:pt x="565061" y="261967"/>
                  <a:pt x="596369" y="258284"/>
                </a:cubicBezTo>
                <a:cubicBezTo>
                  <a:pt x="640627" y="253077"/>
                  <a:pt x="685269" y="251934"/>
                  <a:pt x="729719" y="248759"/>
                </a:cubicBezTo>
                <a:cubicBezTo>
                  <a:pt x="748769" y="242409"/>
                  <a:pt x="780519" y="248759"/>
                  <a:pt x="786869" y="229709"/>
                </a:cubicBezTo>
                <a:cubicBezTo>
                  <a:pt x="795107" y="204996"/>
                  <a:pt x="793635" y="189917"/>
                  <a:pt x="824969" y="182084"/>
                </a:cubicBezTo>
                <a:cubicBezTo>
                  <a:pt x="852861" y="175111"/>
                  <a:pt x="882119" y="175734"/>
                  <a:pt x="910694" y="172559"/>
                </a:cubicBezTo>
                <a:cubicBezTo>
                  <a:pt x="920219" y="169384"/>
                  <a:pt x="929330" y="164454"/>
                  <a:pt x="939269" y="163034"/>
                </a:cubicBezTo>
                <a:cubicBezTo>
                  <a:pt x="973986" y="158074"/>
                  <a:pt x="1011483" y="166533"/>
                  <a:pt x="1044044" y="153509"/>
                </a:cubicBezTo>
                <a:cubicBezTo>
                  <a:pt x="1053366" y="149780"/>
                  <a:pt x="1042232" y="131362"/>
                  <a:pt x="1034519" y="124934"/>
                </a:cubicBezTo>
                <a:cubicBezTo>
                  <a:pt x="1021384" y="113988"/>
                  <a:pt x="1003236" y="110912"/>
                  <a:pt x="986894" y="105884"/>
                </a:cubicBezTo>
                <a:cubicBezTo>
                  <a:pt x="961870" y="98184"/>
                  <a:pt x="935532" y="95113"/>
                  <a:pt x="910694" y="86834"/>
                </a:cubicBezTo>
                <a:cubicBezTo>
                  <a:pt x="901169" y="83659"/>
                  <a:pt x="891964" y="79278"/>
                  <a:pt x="882119" y="77309"/>
                </a:cubicBezTo>
                <a:cubicBezTo>
                  <a:pt x="860104" y="72906"/>
                  <a:pt x="837721" y="70569"/>
                  <a:pt x="815444" y="67784"/>
                </a:cubicBezTo>
                <a:cubicBezTo>
                  <a:pt x="786915" y="64218"/>
                  <a:pt x="758273" y="61618"/>
                  <a:pt x="729719" y="58259"/>
                </a:cubicBezTo>
                <a:lnTo>
                  <a:pt x="653519" y="48734"/>
                </a:lnTo>
                <a:cubicBezTo>
                  <a:pt x="634469" y="42384"/>
                  <a:pt x="616060" y="33622"/>
                  <a:pt x="596369" y="29684"/>
                </a:cubicBezTo>
                <a:cubicBezTo>
                  <a:pt x="526729" y="15756"/>
                  <a:pt x="564771" y="22449"/>
                  <a:pt x="482069" y="10634"/>
                </a:cubicBezTo>
                <a:cubicBezTo>
                  <a:pt x="472544" y="7459"/>
                  <a:pt x="463473" y="0"/>
                  <a:pt x="453494" y="1109"/>
                </a:cubicBezTo>
                <a:cubicBezTo>
                  <a:pt x="407437" y="6226"/>
                  <a:pt x="418569" y="20159"/>
                  <a:pt x="405869" y="29684"/>
                </a:cubicBezTo>
                <a:close/>
              </a:path>
            </a:pathLst>
          </a:custGeom>
          <a:solidFill>
            <a:srgbClr val="92D050">
              <a:alpha val="34901"/>
            </a:srgbClr>
          </a:solidFill>
          <a:ln w="9525" algn="ctr">
            <a:noFill/>
            <a:round/>
            <a:headEnd/>
            <a:tailEnd/>
          </a:ln>
        </p:spPr>
        <p:txBody>
          <a:bodyPr/>
          <a:lstStyle/>
          <a:p>
            <a:endParaRPr lang="en-US"/>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3"/>
          <p:cNvPicPr>
            <a:picLocks noChangeAspect="1" noChangeArrowheads="1"/>
          </p:cNvPicPr>
          <p:nvPr/>
        </p:nvPicPr>
        <p:blipFill>
          <a:blip r:embed="rId3"/>
          <a:srcRect/>
          <a:stretch>
            <a:fillRect/>
          </a:stretch>
        </p:blipFill>
        <p:spPr bwMode="auto">
          <a:xfrm>
            <a:off x="0" y="0"/>
            <a:ext cx="9137650" cy="6858000"/>
          </a:xfrm>
          <a:prstGeom prst="rect">
            <a:avLst/>
          </a:prstGeom>
          <a:noFill/>
          <a:ln w="9525">
            <a:noFill/>
            <a:miter lim="800000"/>
            <a:headEnd/>
            <a:tailEnd/>
          </a:ln>
        </p:spPr>
      </p:pic>
      <p:sp>
        <p:nvSpPr>
          <p:cNvPr id="46083" name="Freeform 4"/>
          <p:cNvSpPr>
            <a:spLocks noChangeArrowheads="1"/>
          </p:cNvSpPr>
          <p:nvPr/>
        </p:nvSpPr>
        <p:spPr bwMode="auto">
          <a:xfrm>
            <a:off x="-212725" y="3028950"/>
            <a:ext cx="9729788" cy="1752600"/>
          </a:xfrm>
          <a:custGeom>
            <a:avLst/>
            <a:gdLst>
              <a:gd name="T0" fmla="*/ 0 w 9729096"/>
              <a:gd name="T1" fmla="*/ 0 h 1752600"/>
              <a:gd name="T2" fmla="*/ 9729096 w 9729096"/>
              <a:gd name="T3" fmla="*/ 1752600 h 1752600"/>
            </a:gdLst>
            <a:ahLst/>
            <a:cxnLst/>
            <a:rect l="T0" t="T1" r="T2" b="T3"/>
            <a:pathLst>
              <a:path w="9729096" h="1752600">
                <a:moveTo>
                  <a:pt x="4384428" y="228600"/>
                </a:moveTo>
                <a:cubicBezTo>
                  <a:pt x="4350694" y="212725"/>
                  <a:pt x="4259016" y="168275"/>
                  <a:pt x="4222503" y="152400"/>
                </a:cubicBezTo>
                <a:cubicBezTo>
                  <a:pt x="4204950" y="142648"/>
                  <a:pt x="4184403" y="139700"/>
                  <a:pt x="4165353" y="133350"/>
                </a:cubicBezTo>
                <a:lnTo>
                  <a:pt x="4136778" y="123825"/>
                </a:lnTo>
                <a:lnTo>
                  <a:pt x="3970341" y="47124"/>
                </a:lnTo>
                <a:lnTo>
                  <a:pt x="3755778" y="133350"/>
                </a:lnTo>
                <a:cubicBezTo>
                  <a:pt x="3724709" y="134731"/>
                  <a:pt x="3678553" y="152742"/>
                  <a:pt x="3651003" y="161925"/>
                </a:cubicBezTo>
                <a:lnTo>
                  <a:pt x="3622428" y="171450"/>
                </a:lnTo>
                <a:lnTo>
                  <a:pt x="3593853" y="180975"/>
                </a:lnTo>
                <a:cubicBezTo>
                  <a:pt x="3587503" y="190500"/>
                  <a:pt x="3582898" y="201455"/>
                  <a:pt x="3574803" y="209550"/>
                </a:cubicBezTo>
                <a:cubicBezTo>
                  <a:pt x="3566708" y="217645"/>
                  <a:pt x="3553379" y="219661"/>
                  <a:pt x="3546228" y="228600"/>
                </a:cubicBezTo>
                <a:cubicBezTo>
                  <a:pt x="3539956" y="236440"/>
                  <a:pt x="3544873" y="251339"/>
                  <a:pt x="3536703" y="257175"/>
                </a:cubicBezTo>
                <a:cubicBezTo>
                  <a:pt x="3520363" y="268847"/>
                  <a:pt x="3496261" y="265086"/>
                  <a:pt x="3479553" y="276225"/>
                </a:cubicBezTo>
                <a:cubicBezTo>
                  <a:pt x="3448244" y="297097"/>
                  <a:pt x="3456909" y="294941"/>
                  <a:pt x="3422403" y="304800"/>
                </a:cubicBezTo>
                <a:cubicBezTo>
                  <a:pt x="3321636" y="333590"/>
                  <a:pt x="3462966" y="288104"/>
                  <a:pt x="3327153" y="333375"/>
                </a:cubicBezTo>
                <a:lnTo>
                  <a:pt x="3298578" y="342900"/>
                </a:lnTo>
                <a:cubicBezTo>
                  <a:pt x="3231903" y="336550"/>
                  <a:pt x="3164807" y="333665"/>
                  <a:pt x="3098553" y="323850"/>
                </a:cubicBezTo>
                <a:cubicBezTo>
                  <a:pt x="3078689" y="320907"/>
                  <a:pt x="3058111" y="315939"/>
                  <a:pt x="3041403" y="304800"/>
                </a:cubicBezTo>
                <a:cubicBezTo>
                  <a:pt x="3031878" y="298450"/>
                  <a:pt x="3023067" y="290870"/>
                  <a:pt x="3012828" y="285750"/>
                </a:cubicBezTo>
                <a:cubicBezTo>
                  <a:pt x="3003848" y="281260"/>
                  <a:pt x="2993907" y="278983"/>
                  <a:pt x="2984253" y="276225"/>
                </a:cubicBezTo>
                <a:cubicBezTo>
                  <a:pt x="2970011" y="272156"/>
                  <a:pt x="2932803" y="264788"/>
                  <a:pt x="2917578" y="257175"/>
                </a:cubicBezTo>
                <a:cubicBezTo>
                  <a:pt x="2907339" y="252055"/>
                  <a:pt x="2898528" y="244475"/>
                  <a:pt x="2889003" y="238125"/>
                </a:cubicBezTo>
                <a:cubicBezTo>
                  <a:pt x="2812803" y="241300"/>
                  <a:pt x="2736291" y="240061"/>
                  <a:pt x="2660403" y="247650"/>
                </a:cubicBezTo>
                <a:cubicBezTo>
                  <a:pt x="2565853" y="257105"/>
                  <a:pt x="2635091" y="263095"/>
                  <a:pt x="2574678" y="285750"/>
                </a:cubicBezTo>
                <a:cubicBezTo>
                  <a:pt x="2559519" y="291434"/>
                  <a:pt x="2542928" y="292100"/>
                  <a:pt x="2527053" y="295275"/>
                </a:cubicBezTo>
                <a:cubicBezTo>
                  <a:pt x="2508003" y="307975"/>
                  <a:pt x="2477143" y="311655"/>
                  <a:pt x="2469903" y="333375"/>
                </a:cubicBezTo>
                <a:cubicBezTo>
                  <a:pt x="2466728" y="342900"/>
                  <a:pt x="2467478" y="354850"/>
                  <a:pt x="2460378" y="361950"/>
                </a:cubicBezTo>
                <a:cubicBezTo>
                  <a:pt x="2453278" y="369050"/>
                  <a:pt x="2440783" y="366985"/>
                  <a:pt x="2431803" y="371475"/>
                </a:cubicBezTo>
                <a:cubicBezTo>
                  <a:pt x="2421564" y="376595"/>
                  <a:pt x="2412753" y="384175"/>
                  <a:pt x="2403228" y="390525"/>
                </a:cubicBezTo>
                <a:cubicBezTo>
                  <a:pt x="2393242" y="420483"/>
                  <a:pt x="2395706" y="427290"/>
                  <a:pt x="2365128" y="447675"/>
                </a:cubicBezTo>
                <a:cubicBezTo>
                  <a:pt x="2356774" y="453244"/>
                  <a:pt x="2346078" y="454025"/>
                  <a:pt x="2336553" y="457200"/>
                </a:cubicBezTo>
                <a:cubicBezTo>
                  <a:pt x="2298362" y="495391"/>
                  <a:pt x="2297964" y="501813"/>
                  <a:pt x="2231778" y="523875"/>
                </a:cubicBezTo>
                <a:lnTo>
                  <a:pt x="2174628" y="542925"/>
                </a:lnTo>
                <a:cubicBezTo>
                  <a:pt x="2129867" y="528005"/>
                  <a:pt x="2139016" y="531933"/>
                  <a:pt x="2079378" y="504825"/>
                </a:cubicBezTo>
                <a:cubicBezTo>
                  <a:pt x="2066452" y="498949"/>
                  <a:pt x="2054573" y="490761"/>
                  <a:pt x="2041278" y="485775"/>
                </a:cubicBezTo>
                <a:cubicBezTo>
                  <a:pt x="2029021" y="481178"/>
                  <a:pt x="2015878" y="479425"/>
                  <a:pt x="2003178" y="476250"/>
                </a:cubicBezTo>
                <a:cubicBezTo>
                  <a:pt x="1965078" y="479425"/>
                  <a:pt x="1926590" y="479490"/>
                  <a:pt x="1888878" y="485775"/>
                </a:cubicBezTo>
                <a:cubicBezTo>
                  <a:pt x="1869071" y="489076"/>
                  <a:pt x="1851209" y="499955"/>
                  <a:pt x="1831728" y="504825"/>
                </a:cubicBezTo>
                <a:lnTo>
                  <a:pt x="1793628" y="514350"/>
                </a:lnTo>
                <a:cubicBezTo>
                  <a:pt x="1745266" y="562712"/>
                  <a:pt x="1788355" y="529424"/>
                  <a:pt x="1726953" y="552450"/>
                </a:cubicBezTo>
                <a:cubicBezTo>
                  <a:pt x="1645673" y="582930"/>
                  <a:pt x="1726506" y="562103"/>
                  <a:pt x="1660278" y="581025"/>
                </a:cubicBezTo>
                <a:cubicBezTo>
                  <a:pt x="1593858" y="600002"/>
                  <a:pt x="1649230" y="581363"/>
                  <a:pt x="1565028" y="600075"/>
                </a:cubicBezTo>
                <a:cubicBezTo>
                  <a:pt x="1512922" y="611654"/>
                  <a:pt x="1559254" y="605816"/>
                  <a:pt x="1507878" y="628650"/>
                </a:cubicBezTo>
                <a:cubicBezTo>
                  <a:pt x="1489528" y="636805"/>
                  <a:pt x="1470209" y="642830"/>
                  <a:pt x="1450728" y="647700"/>
                </a:cubicBezTo>
                <a:cubicBezTo>
                  <a:pt x="1438521" y="650752"/>
                  <a:pt x="1397718" y="659918"/>
                  <a:pt x="1384053" y="666750"/>
                </a:cubicBezTo>
                <a:cubicBezTo>
                  <a:pt x="1310195" y="703679"/>
                  <a:pt x="1398727" y="671384"/>
                  <a:pt x="1326903" y="695325"/>
                </a:cubicBezTo>
                <a:cubicBezTo>
                  <a:pt x="1322603" y="695086"/>
                  <a:pt x="1178675" y="702174"/>
                  <a:pt x="1126878" y="676275"/>
                </a:cubicBezTo>
                <a:cubicBezTo>
                  <a:pt x="1116639" y="671155"/>
                  <a:pt x="1109061" y="661137"/>
                  <a:pt x="1098303" y="657225"/>
                </a:cubicBezTo>
                <a:cubicBezTo>
                  <a:pt x="1073698" y="648278"/>
                  <a:pt x="1046941" y="646454"/>
                  <a:pt x="1022103" y="638175"/>
                </a:cubicBezTo>
                <a:cubicBezTo>
                  <a:pt x="1012578" y="635000"/>
                  <a:pt x="1002508" y="633140"/>
                  <a:pt x="993528" y="628650"/>
                </a:cubicBezTo>
                <a:cubicBezTo>
                  <a:pt x="983289" y="623530"/>
                  <a:pt x="975192" y="614720"/>
                  <a:pt x="964953" y="609600"/>
                </a:cubicBezTo>
                <a:cubicBezTo>
                  <a:pt x="949660" y="601954"/>
                  <a:pt x="932274" y="598853"/>
                  <a:pt x="917328" y="590550"/>
                </a:cubicBezTo>
                <a:cubicBezTo>
                  <a:pt x="878498" y="568978"/>
                  <a:pt x="886359" y="560778"/>
                  <a:pt x="850653" y="542925"/>
                </a:cubicBezTo>
                <a:cubicBezTo>
                  <a:pt x="841673" y="538435"/>
                  <a:pt x="831603" y="536575"/>
                  <a:pt x="822078" y="533400"/>
                </a:cubicBezTo>
                <a:cubicBezTo>
                  <a:pt x="812553" y="523875"/>
                  <a:pt x="804464" y="512655"/>
                  <a:pt x="793503" y="504825"/>
                </a:cubicBezTo>
                <a:cubicBezTo>
                  <a:pt x="768977" y="487306"/>
                  <a:pt x="724278" y="475400"/>
                  <a:pt x="698253" y="466725"/>
                </a:cubicBezTo>
                <a:lnTo>
                  <a:pt x="641103" y="447675"/>
                </a:lnTo>
                <a:cubicBezTo>
                  <a:pt x="631578" y="444500"/>
                  <a:pt x="622527" y="439059"/>
                  <a:pt x="612528" y="438150"/>
                </a:cubicBezTo>
                <a:lnTo>
                  <a:pt x="507753" y="428625"/>
                </a:lnTo>
                <a:cubicBezTo>
                  <a:pt x="364114" y="399897"/>
                  <a:pt x="543092" y="436478"/>
                  <a:pt x="422028" y="409575"/>
                </a:cubicBezTo>
                <a:cubicBezTo>
                  <a:pt x="406224" y="406063"/>
                  <a:pt x="390109" y="403977"/>
                  <a:pt x="374403" y="400050"/>
                </a:cubicBezTo>
                <a:cubicBezTo>
                  <a:pt x="329107" y="388726"/>
                  <a:pt x="361178" y="389908"/>
                  <a:pt x="307728" y="381000"/>
                </a:cubicBezTo>
                <a:cubicBezTo>
                  <a:pt x="173943" y="358703"/>
                  <a:pt x="279168" y="383385"/>
                  <a:pt x="193428" y="361950"/>
                </a:cubicBezTo>
                <a:cubicBezTo>
                  <a:pt x="168028" y="368300"/>
                  <a:pt x="140646" y="369291"/>
                  <a:pt x="117228" y="381000"/>
                </a:cubicBezTo>
                <a:cubicBezTo>
                  <a:pt x="92877" y="393176"/>
                  <a:pt x="90931" y="453059"/>
                  <a:pt x="88653" y="466725"/>
                </a:cubicBezTo>
                <a:cubicBezTo>
                  <a:pt x="85478" y="523875"/>
                  <a:pt x="83692" y="581119"/>
                  <a:pt x="79128" y="638175"/>
                </a:cubicBezTo>
                <a:cubicBezTo>
                  <a:pt x="77338" y="660554"/>
                  <a:pt x="72082" y="682537"/>
                  <a:pt x="69603" y="704850"/>
                </a:cubicBezTo>
                <a:cubicBezTo>
                  <a:pt x="65730" y="739705"/>
                  <a:pt x="63951" y="774770"/>
                  <a:pt x="60078" y="809625"/>
                </a:cubicBezTo>
                <a:cubicBezTo>
                  <a:pt x="41608" y="975855"/>
                  <a:pt x="59589" y="784961"/>
                  <a:pt x="41028" y="933450"/>
                </a:cubicBezTo>
                <a:cubicBezTo>
                  <a:pt x="37070" y="965112"/>
                  <a:pt x="33860" y="996879"/>
                  <a:pt x="31503" y="1028700"/>
                </a:cubicBezTo>
                <a:cubicBezTo>
                  <a:pt x="15738" y="1241523"/>
                  <a:pt x="24176" y="1231667"/>
                  <a:pt x="12453" y="1495425"/>
                </a:cubicBezTo>
                <a:cubicBezTo>
                  <a:pt x="10615" y="1536781"/>
                  <a:pt x="6103" y="1577975"/>
                  <a:pt x="2928" y="1619250"/>
                </a:cubicBezTo>
                <a:cubicBezTo>
                  <a:pt x="6103" y="1641475"/>
                  <a:pt x="0" y="1667245"/>
                  <a:pt x="12453" y="1685925"/>
                </a:cubicBezTo>
                <a:cubicBezTo>
                  <a:pt x="18022" y="1694279"/>
                  <a:pt x="30988" y="1676400"/>
                  <a:pt x="41028" y="1676400"/>
                </a:cubicBezTo>
                <a:cubicBezTo>
                  <a:pt x="76097" y="1676400"/>
                  <a:pt x="110878" y="1682750"/>
                  <a:pt x="145803" y="1685925"/>
                </a:cubicBezTo>
                <a:cubicBezTo>
                  <a:pt x="155328" y="1692275"/>
                  <a:pt x="164139" y="1699855"/>
                  <a:pt x="174378" y="1704975"/>
                </a:cubicBezTo>
                <a:cubicBezTo>
                  <a:pt x="183358" y="1709465"/>
                  <a:pt x="192913" y="1714500"/>
                  <a:pt x="202953" y="1714500"/>
                </a:cubicBezTo>
                <a:cubicBezTo>
                  <a:pt x="415702" y="1714500"/>
                  <a:pt x="628403" y="1708150"/>
                  <a:pt x="841128" y="1704975"/>
                </a:cubicBezTo>
                <a:cubicBezTo>
                  <a:pt x="879228" y="1701800"/>
                  <a:pt x="917430" y="1699672"/>
                  <a:pt x="955428" y="1695450"/>
                </a:cubicBezTo>
                <a:cubicBezTo>
                  <a:pt x="974623" y="1693317"/>
                  <a:pt x="993265" y="1685925"/>
                  <a:pt x="1012578" y="1685925"/>
                </a:cubicBezTo>
                <a:cubicBezTo>
                  <a:pt x="1120575" y="1685925"/>
                  <a:pt x="1228478" y="1692275"/>
                  <a:pt x="1336428" y="1695450"/>
                </a:cubicBezTo>
                <a:cubicBezTo>
                  <a:pt x="1390010" y="1704380"/>
                  <a:pt x="1504090" y="1722762"/>
                  <a:pt x="1536453" y="1733550"/>
                </a:cubicBezTo>
                <a:cubicBezTo>
                  <a:pt x="1586327" y="1750175"/>
                  <a:pt x="1555089" y="1741655"/>
                  <a:pt x="1631703" y="1752600"/>
                </a:cubicBezTo>
                <a:cubicBezTo>
                  <a:pt x="1733303" y="1749425"/>
                  <a:pt x="1835010" y="1748714"/>
                  <a:pt x="1936503" y="1743075"/>
                </a:cubicBezTo>
                <a:cubicBezTo>
                  <a:pt x="1949574" y="1742349"/>
                  <a:pt x="1961517" y="1733909"/>
                  <a:pt x="1974603" y="1733550"/>
                </a:cubicBezTo>
                <a:cubicBezTo>
                  <a:pt x="2193619" y="1727550"/>
                  <a:pt x="2412753" y="1727200"/>
                  <a:pt x="2631828" y="1724025"/>
                </a:cubicBezTo>
                <a:cubicBezTo>
                  <a:pt x="2796776" y="1691035"/>
                  <a:pt x="2606200" y="1726376"/>
                  <a:pt x="3012828" y="1704975"/>
                </a:cubicBezTo>
                <a:cubicBezTo>
                  <a:pt x="3022854" y="1704447"/>
                  <a:pt x="3032002" y="1698975"/>
                  <a:pt x="3041403" y="1695450"/>
                </a:cubicBezTo>
                <a:cubicBezTo>
                  <a:pt x="3132518" y="1661282"/>
                  <a:pt x="3052743" y="1688495"/>
                  <a:pt x="3117603" y="1666875"/>
                </a:cubicBezTo>
                <a:cubicBezTo>
                  <a:pt x="3143003" y="1670050"/>
                  <a:pt x="3168618" y="1671821"/>
                  <a:pt x="3193803" y="1676400"/>
                </a:cubicBezTo>
                <a:cubicBezTo>
                  <a:pt x="3224413" y="1681965"/>
                  <a:pt x="3229570" y="1693385"/>
                  <a:pt x="3260478" y="1704975"/>
                </a:cubicBezTo>
                <a:cubicBezTo>
                  <a:pt x="3272735" y="1709572"/>
                  <a:pt x="3285878" y="1711325"/>
                  <a:pt x="3298578" y="1714500"/>
                </a:cubicBezTo>
                <a:cubicBezTo>
                  <a:pt x="3333503" y="1711325"/>
                  <a:pt x="3368636" y="1709935"/>
                  <a:pt x="3403353" y="1704975"/>
                </a:cubicBezTo>
                <a:cubicBezTo>
                  <a:pt x="3413292" y="1703555"/>
                  <a:pt x="3421893" y="1695779"/>
                  <a:pt x="3431928" y="1695450"/>
                </a:cubicBezTo>
                <a:cubicBezTo>
                  <a:pt x="3616006" y="1689415"/>
                  <a:pt x="3800228" y="1689100"/>
                  <a:pt x="3984378" y="1685925"/>
                </a:cubicBezTo>
                <a:cubicBezTo>
                  <a:pt x="4021427" y="1676663"/>
                  <a:pt x="4089934" y="1658894"/>
                  <a:pt x="4117728" y="1657350"/>
                </a:cubicBezTo>
                <a:lnTo>
                  <a:pt x="4289178" y="1647825"/>
                </a:lnTo>
                <a:cubicBezTo>
                  <a:pt x="4322133" y="1643706"/>
                  <a:pt x="4387214" y="1636623"/>
                  <a:pt x="4422528" y="1628775"/>
                </a:cubicBezTo>
                <a:cubicBezTo>
                  <a:pt x="4432329" y="1626597"/>
                  <a:pt x="4441449" y="1622008"/>
                  <a:pt x="4451103" y="1619250"/>
                </a:cubicBezTo>
                <a:cubicBezTo>
                  <a:pt x="4463690" y="1615654"/>
                  <a:pt x="4476503" y="1612900"/>
                  <a:pt x="4489203" y="1609725"/>
                </a:cubicBezTo>
                <a:cubicBezTo>
                  <a:pt x="4543178" y="1612900"/>
                  <a:pt x="4597085" y="1617612"/>
                  <a:pt x="4651128" y="1619250"/>
                </a:cubicBezTo>
                <a:lnTo>
                  <a:pt x="5117853" y="1628775"/>
                </a:lnTo>
                <a:cubicBezTo>
                  <a:pt x="5129591" y="1629210"/>
                  <a:pt x="5178481" y="1640039"/>
                  <a:pt x="5194053" y="1647825"/>
                </a:cubicBezTo>
                <a:cubicBezTo>
                  <a:pt x="5204292" y="1652945"/>
                  <a:pt x="5211768" y="1663255"/>
                  <a:pt x="5222628" y="1666875"/>
                </a:cubicBezTo>
                <a:cubicBezTo>
                  <a:pt x="5240950" y="1672982"/>
                  <a:pt x="5260840" y="1672612"/>
                  <a:pt x="5279778" y="1676400"/>
                </a:cubicBezTo>
                <a:cubicBezTo>
                  <a:pt x="5292615" y="1678967"/>
                  <a:pt x="5305178" y="1682750"/>
                  <a:pt x="5317878" y="1685925"/>
                </a:cubicBezTo>
                <a:cubicBezTo>
                  <a:pt x="5355978" y="1682750"/>
                  <a:pt x="5394688" y="1683898"/>
                  <a:pt x="5432178" y="1676400"/>
                </a:cubicBezTo>
                <a:cubicBezTo>
                  <a:pt x="5466837" y="1669468"/>
                  <a:pt x="5458688" y="1642393"/>
                  <a:pt x="5489328" y="1628775"/>
                </a:cubicBezTo>
                <a:cubicBezTo>
                  <a:pt x="5495588" y="1625993"/>
                  <a:pt x="5612261" y="1609852"/>
                  <a:pt x="5613153" y="1609725"/>
                </a:cubicBezTo>
                <a:cubicBezTo>
                  <a:pt x="5695253" y="1576885"/>
                  <a:pt x="5627101" y="1601658"/>
                  <a:pt x="5698878" y="1581150"/>
                </a:cubicBezTo>
                <a:cubicBezTo>
                  <a:pt x="5708532" y="1578392"/>
                  <a:pt x="5717608" y="1573594"/>
                  <a:pt x="5727453" y="1571625"/>
                </a:cubicBezTo>
                <a:cubicBezTo>
                  <a:pt x="5749468" y="1567222"/>
                  <a:pt x="5772039" y="1566116"/>
                  <a:pt x="5794128" y="1562100"/>
                </a:cubicBezTo>
                <a:cubicBezTo>
                  <a:pt x="5820440" y="1557316"/>
                  <a:pt x="5836320" y="1551211"/>
                  <a:pt x="5860803" y="1543050"/>
                </a:cubicBezTo>
                <a:cubicBezTo>
                  <a:pt x="6056023" y="1546536"/>
                  <a:pt x="6385586" y="1547869"/>
                  <a:pt x="6613278" y="1562100"/>
                </a:cubicBezTo>
                <a:cubicBezTo>
                  <a:pt x="6641973" y="1563893"/>
                  <a:pt x="6670351" y="1569237"/>
                  <a:pt x="6699003" y="1571625"/>
                </a:cubicBezTo>
                <a:cubicBezTo>
                  <a:pt x="6746569" y="1575589"/>
                  <a:pt x="6794253" y="1577975"/>
                  <a:pt x="6841878" y="1581150"/>
                </a:cubicBezTo>
                <a:lnTo>
                  <a:pt x="7394328" y="1571625"/>
                </a:lnTo>
                <a:cubicBezTo>
                  <a:pt x="7404363" y="1571296"/>
                  <a:pt x="7413058" y="1564069"/>
                  <a:pt x="7422903" y="1562100"/>
                </a:cubicBezTo>
                <a:cubicBezTo>
                  <a:pt x="7444918" y="1557697"/>
                  <a:pt x="7467162" y="1553820"/>
                  <a:pt x="7489578" y="1552575"/>
                </a:cubicBezTo>
                <a:cubicBezTo>
                  <a:pt x="7581566" y="1547465"/>
                  <a:pt x="7673728" y="1546225"/>
                  <a:pt x="7765803" y="1543050"/>
                </a:cubicBezTo>
                <a:cubicBezTo>
                  <a:pt x="7984449" y="1480580"/>
                  <a:pt x="7736640" y="1545282"/>
                  <a:pt x="8270628" y="1514475"/>
                </a:cubicBezTo>
                <a:cubicBezTo>
                  <a:pt x="8290675" y="1513318"/>
                  <a:pt x="8308297" y="1500295"/>
                  <a:pt x="8327778" y="1495425"/>
                </a:cubicBezTo>
                <a:cubicBezTo>
                  <a:pt x="8398022" y="1477864"/>
                  <a:pt x="8334246" y="1496735"/>
                  <a:pt x="8403978" y="1466850"/>
                </a:cubicBezTo>
                <a:cubicBezTo>
                  <a:pt x="8426816" y="1457062"/>
                  <a:pt x="8446486" y="1454705"/>
                  <a:pt x="8470653" y="1447800"/>
                </a:cubicBezTo>
                <a:cubicBezTo>
                  <a:pt x="8480307" y="1445042"/>
                  <a:pt x="8489703" y="1441450"/>
                  <a:pt x="8499228" y="1438275"/>
                </a:cubicBezTo>
                <a:cubicBezTo>
                  <a:pt x="8764880" y="1504688"/>
                  <a:pt x="8587609" y="1463817"/>
                  <a:pt x="9251703" y="1438275"/>
                </a:cubicBezTo>
                <a:cubicBezTo>
                  <a:pt x="9263142" y="1437835"/>
                  <a:pt x="9270339" y="1424905"/>
                  <a:pt x="9280278" y="1419225"/>
                </a:cubicBezTo>
                <a:cubicBezTo>
                  <a:pt x="9292606" y="1412180"/>
                  <a:pt x="9305327" y="1405768"/>
                  <a:pt x="9318378" y="1400175"/>
                </a:cubicBezTo>
                <a:cubicBezTo>
                  <a:pt x="9343275" y="1389505"/>
                  <a:pt x="9358200" y="1389181"/>
                  <a:pt x="9385053" y="1381125"/>
                </a:cubicBezTo>
                <a:cubicBezTo>
                  <a:pt x="9404287" y="1375355"/>
                  <a:pt x="9423153" y="1368425"/>
                  <a:pt x="9442203" y="1362075"/>
                </a:cubicBezTo>
                <a:cubicBezTo>
                  <a:pt x="9451728" y="1358900"/>
                  <a:pt x="9462424" y="1358119"/>
                  <a:pt x="9470778" y="1352550"/>
                </a:cubicBezTo>
                <a:lnTo>
                  <a:pt x="9527928" y="1314450"/>
                </a:lnTo>
                <a:cubicBezTo>
                  <a:pt x="9537453" y="1308100"/>
                  <a:pt x="9547345" y="1302269"/>
                  <a:pt x="9556503" y="1295400"/>
                </a:cubicBezTo>
                <a:cubicBezTo>
                  <a:pt x="9589256" y="1270835"/>
                  <a:pt x="9595347" y="1262718"/>
                  <a:pt x="9632703" y="1247775"/>
                </a:cubicBezTo>
                <a:cubicBezTo>
                  <a:pt x="9651347" y="1240317"/>
                  <a:pt x="9689853" y="1228725"/>
                  <a:pt x="9689853" y="1228725"/>
                </a:cubicBezTo>
                <a:cubicBezTo>
                  <a:pt x="9702553" y="1209675"/>
                  <a:pt x="9729096" y="1194442"/>
                  <a:pt x="9727953" y="1171575"/>
                </a:cubicBezTo>
                <a:cubicBezTo>
                  <a:pt x="9724778" y="1108075"/>
                  <a:pt x="9725201" y="1044293"/>
                  <a:pt x="9718428" y="981075"/>
                </a:cubicBezTo>
                <a:cubicBezTo>
                  <a:pt x="9707240" y="876654"/>
                  <a:pt x="9709249" y="934143"/>
                  <a:pt x="9680328" y="876300"/>
                </a:cubicBezTo>
                <a:cubicBezTo>
                  <a:pt x="9667882" y="851408"/>
                  <a:pt x="9659061" y="814141"/>
                  <a:pt x="9642228" y="790575"/>
                </a:cubicBezTo>
                <a:cubicBezTo>
                  <a:pt x="9623698" y="764633"/>
                  <a:pt x="9609445" y="760355"/>
                  <a:pt x="9585078" y="742950"/>
                </a:cubicBezTo>
                <a:cubicBezTo>
                  <a:pt x="9534621" y="706909"/>
                  <a:pt x="9564774" y="720307"/>
                  <a:pt x="9518403" y="704850"/>
                </a:cubicBezTo>
                <a:cubicBezTo>
                  <a:pt x="9502528" y="692150"/>
                  <a:pt x="9488550" y="676623"/>
                  <a:pt x="9470778" y="666750"/>
                </a:cubicBezTo>
                <a:cubicBezTo>
                  <a:pt x="9459335" y="660393"/>
                  <a:pt x="9444387" y="663079"/>
                  <a:pt x="9432678" y="657225"/>
                </a:cubicBezTo>
                <a:cubicBezTo>
                  <a:pt x="9402334" y="642053"/>
                  <a:pt x="9369352" y="617429"/>
                  <a:pt x="9346953" y="590550"/>
                </a:cubicBezTo>
                <a:cubicBezTo>
                  <a:pt x="9333735" y="574689"/>
                  <a:pt x="9316019" y="541791"/>
                  <a:pt x="9308853" y="523875"/>
                </a:cubicBezTo>
                <a:cubicBezTo>
                  <a:pt x="9301395" y="505231"/>
                  <a:pt x="9304002" y="480924"/>
                  <a:pt x="9289803" y="466725"/>
                </a:cubicBezTo>
                <a:cubicBezTo>
                  <a:pt x="9251188" y="428110"/>
                  <a:pt x="9273276" y="444174"/>
                  <a:pt x="9223128" y="419100"/>
                </a:cubicBezTo>
                <a:cubicBezTo>
                  <a:pt x="9187929" y="366302"/>
                  <a:pt x="9224217" y="408063"/>
                  <a:pt x="9175503" y="381000"/>
                </a:cubicBezTo>
                <a:cubicBezTo>
                  <a:pt x="9155489" y="369881"/>
                  <a:pt x="9137403" y="355600"/>
                  <a:pt x="9118353" y="342900"/>
                </a:cubicBezTo>
                <a:cubicBezTo>
                  <a:pt x="9109999" y="337331"/>
                  <a:pt x="9099006" y="337330"/>
                  <a:pt x="9089778" y="333375"/>
                </a:cubicBezTo>
                <a:cubicBezTo>
                  <a:pt x="9076727" y="327782"/>
                  <a:pt x="9065377" y="318061"/>
                  <a:pt x="9051678" y="314325"/>
                </a:cubicBezTo>
                <a:cubicBezTo>
                  <a:pt x="9030018" y="308418"/>
                  <a:pt x="9007069" y="308937"/>
                  <a:pt x="8985003" y="304800"/>
                </a:cubicBezTo>
                <a:cubicBezTo>
                  <a:pt x="8956232" y="299405"/>
                  <a:pt x="8927772" y="292454"/>
                  <a:pt x="8899278" y="285750"/>
                </a:cubicBezTo>
                <a:cubicBezTo>
                  <a:pt x="8873792" y="279753"/>
                  <a:pt x="8848478" y="273050"/>
                  <a:pt x="8823078" y="266700"/>
                </a:cubicBezTo>
                <a:lnTo>
                  <a:pt x="8784978" y="257175"/>
                </a:lnTo>
                <a:cubicBezTo>
                  <a:pt x="8729259" y="220029"/>
                  <a:pt x="8775872" y="244784"/>
                  <a:pt x="8670678" y="228600"/>
                </a:cubicBezTo>
                <a:cubicBezTo>
                  <a:pt x="8657739" y="226609"/>
                  <a:pt x="8645415" y="221642"/>
                  <a:pt x="8632578" y="219075"/>
                </a:cubicBezTo>
                <a:cubicBezTo>
                  <a:pt x="8548761" y="202312"/>
                  <a:pt x="8602465" y="218562"/>
                  <a:pt x="8546853" y="200025"/>
                </a:cubicBezTo>
                <a:cubicBezTo>
                  <a:pt x="8420491" y="263206"/>
                  <a:pt x="8578284" y="186555"/>
                  <a:pt x="8480178" y="228600"/>
                </a:cubicBezTo>
                <a:cubicBezTo>
                  <a:pt x="8467127" y="234193"/>
                  <a:pt x="8455678" y="243570"/>
                  <a:pt x="8442078" y="247650"/>
                </a:cubicBezTo>
                <a:cubicBezTo>
                  <a:pt x="8418481" y="254729"/>
                  <a:pt x="8380658" y="253197"/>
                  <a:pt x="8356353" y="266700"/>
                </a:cubicBezTo>
                <a:cubicBezTo>
                  <a:pt x="8336339" y="277819"/>
                  <a:pt x="8321415" y="299247"/>
                  <a:pt x="8299203" y="304800"/>
                </a:cubicBezTo>
                <a:cubicBezTo>
                  <a:pt x="8251363" y="316760"/>
                  <a:pt x="8273522" y="310185"/>
                  <a:pt x="8232528" y="323850"/>
                </a:cubicBezTo>
                <a:cubicBezTo>
                  <a:pt x="8228442" y="323578"/>
                  <a:pt x="8094311" y="323125"/>
                  <a:pt x="8051553" y="304800"/>
                </a:cubicBezTo>
                <a:cubicBezTo>
                  <a:pt x="8029774" y="295466"/>
                  <a:pt x="8004394" y="266933"/>
                  <a:pt x="7984878" y="257175"/>
                </a:cubicBezTo>
                <a:cubicBezTo>
                  <a:pt x="7973169" y="251321"/>
                  <a:pt x="7959365" y="251246"/>
                  <a:pt x="7946778" y="247650"/>
                </a:cubicBezTo>
                <a:cubicBezTo>
                  <a:pt x="7937124" y="244892"/>
                  <a:pt x="7927728" y="241300"/>
                  <a:pt x="7918203" y="238125"/>
                </a:cubicBezTo>
                <a:cubicBezTo>
                  <a:pt x="7882055" y="183903"/>
                  <a:pt x="7920125" y="228337"/>
                  <a:pt x="7870578" y="200025"/>
                </a:cubicBezTo>
                <a:cubicBezTo>
                  <a:pt x="7856795" y="192149"/>
                  <a:pt x="7845940" y="179864"/>
                  <a:pt x="7832478" y="171450"/>
                </a:cubicBezTo>
                <a:cubicBezTo>
                  <a:pt x="7753196" y="121899"/>
                  <a:pt x="7830618" y="175283"/>
                  <a:pt x="7765803" y="142875"/>
                </a:cubicBezTo>
                <a:cubicBezTo>
                  <a:pt x="7755564" y="137755"/>
                  <a:pt x="7747857" y="128077"/>
                  <a:pt x="7737228" y="123825"/>
                </a:cubicBezTo>
                <a:cubicBezTo>
                  <a:pt x="7686358" y="103477"/>
                  <a:pt x="7648729" y="101292"/>
                  <a:pt x="7594353" y="95250"/>
                </a:cubicBezTo>
                <a:cubicBezTo>
                  <a:pt x="7562640" y="91726"/>
                  <a:pt x="7530765" y="89683"/>
                  <a:pt x="7499103" y="85725"/>
                </a:cubicBezTo>
                <a:cubicBezTo>
                  <a:pt x="7479939" y="83330"/>
                  <a:pt x="7460806" y="80390"/>
                  <a:pt x="7441953" y="76200"/>
                </a:cubicBezTo>
                <a:cubicBezTo>
                  <a:pt x="7432152" y="74022"/>
                  <a:pt x="7423282" y="68326"/>
                  <a:pt x="7413378" y="66675"/>
                </a:cubicBezTo>
                <a:cubicBezTo>
                  <a:pt x="7385018" y="61948"/>
                  <a:pt x="7356228" y="60325"/>
                  <a:pt x="7327653" y="57150"/>
                </a:cubicBezTo>
                <a:cubicBezTo>
                  <a:pt x="7295832" y="46543"/>
                  <a:pt x="7296858" y="46073"/>
                  <a:pt x="7260978" y="38100"/>
                </a:cubicBezTo>
                <a:cubicBezTo>
                  <a:pt x="7245174" y="34588"/>
                  <a:pt x="7229157" y="32087"/>
                  <a:pt x="7213353" y="28575"/>
                </a:cubicBezTo>
                <a:cubicBezTo>
                  <a:pt x="7200574" y="25735"/>
                  <a:pt x="7188090" y="21617"/>
                  <a:pt x="7175253" y="19050"/>
                </a:cubicBezTo>
                <a:cubicBezTo>
                  <a:pt x="7129476" y="9895"/>
                  <a:pt x="7088727" y="5853"/>
                  <a:pt x="7041903" y="0"/>
                </a:cubicBezTo>
                <a:cubicBezTo>
                  <a:pt x="6987942" y="7709"/>
                  <a:pt x="6982038" y="6219"/>
                  <a:pt x="6937128" y="19050"/>
                </a:cubicBezTo>
                <a:cubicBezTo>
                  <a:pt x="6927474" y="21808"/>
                  <a:pt x="6917533" y="24085"/>
                  <a:pt x="6908553" y="28575"/>
                </a:cubicBezTo>
                <a:cubicBezTo>
                  <a:pt x="6876563" y="44570"/>
                  <a:pt x="6825644" y="95788"/>
                  <a:pt x="6813303" y="114300"/>
                </a:cubicBezTo>
                <a:cubicBezTo>
                  <a:pt x="6806953" y="123825"/>
                  <a:pt x="6802348" y="134780"/>
                  <a:pt x="6794253" y="142875"/>
                </a:cubicBezTo>
                <a:cubicBezTo>
                  <a:pt x="6786158" y="150970"/>
                  <a:pt x="6774234" y="154320"/>
                  <a:pt x="6765678" y="161925"/>
                </a:cubicBezTo>
                <a:cubicBezTo>
                  <a:pt x="6745542" y="179823"/>
                  <a:pt x="6734086" y="210556"/>
                  <a:pt x="6708528" y="219075"/>
                </a:cubicBezTo>
                <a:lnTo>
                  <a:pt x="6651378" y="238125"/>
                </a:lnTo>
                <a:lnTo>
                  <a:pt x="6622803" y="247650"/>
                </a:lnTo>
                <a:cubicBezTo>
                  <a:pt x="6580198" y="311557"/>
                  <a:pt x="6630387" y="248944"/>
                  <a:pt x="6575178" y="285750"/>
                </a:cubicBezTo>
                <a:cubicBezTo>
                  <a:pt x="6563970" y="293222"/>
                  <a:pt x="6556830" y="305559"/>
                  <a:pt x="6546603" y="314325"/>
                </a:cubicBezTo>
                <a:cubicBezTo>
                  <a:pt x="6534550" y="324656"/>
                  <a:pt x="6520556" y="332569"/>
                  <a:pt x="6508503" y="342900"/>
                </a:cubicBezTo>
                <a:cubicBezTo>
                  <a:pt x="6498276" y="351666"/>
                  <a:pt x="6488552" y="361127"/>
                  <a:pt x="6479928" y="371475"/>
                </a:cubicBezTo>
                <a:cubicBezTo>
                  <a:pt x="6443184" y="415568"/>
                  <a:pt x="6481001" y="386884"/>
                  <a:pt x="6432303" y="428625"/>
                </a:cubicBezTo>
                <a:cubicBezTo>
                  <a:pt x="6420250" y="438956"/>
                  <a:pt x="6406256" y="446869"/>
                  <a:pt x="6394203" y="457200"/>
                </a:cubicBezTo>
                <a:cubicBezTo>
                  <a:pt x="6383976" y="465966"/>
                  <a:pt x="6376261" y="477505"/>
                  <a:pt x="6365628" y="485775"/>
                </a:cubicBezTo>
                <a:cubicBezTo>
                  <a:pt x="6347556" y="499831"/>
                  <a:pt x="6308478" y="523875"/>
                  <a:pt x="6308478" y="523875"/>
                </a:cubicBezTo>
                <a:cubicBezTo>
                  <a:pt x="6302128" y="533400"/>
                  <a:pt x="6297523" y="544355"/>
                  <a:pt x="6289428" y="552450"/>
                </a:cubicBezTo>
                <a:cubicBezTo>
                  <a:pt x="6281333" y="560545"/>
                  <a:pt x="6271092" y="566380"/>
                  <a:pt x="6260853" y="571500"/>
                </a:cubicBezTo>
                <a:cubicBezTo>
                  <a:pt x="6224204" y="589824"/>
                  <a:pt x="6154272" y="588116"/>
                  <a:pt x="6127503" y="590550"/>
                </a:cubicBezTo>
                <a:cubicBezTo>
                  <a:pt x="6050471" y="609808"/>
                  <a:pt x="6087820" y="604668"/>
                  <a:pt x="5956053" y="590550"/>
                </a:cubicBezTo>
                <a:cubicBezTo>
                  <a:pt x="5932992" y="588079"/>
                  <a:pt x="5821189" y="573503"/>
                  <a:pt x="5775078" y="561975"/>
                </a:cubicBezTo>
                <a:cubicBezTo>
                  <a:pt x="5765338" y="559540"/>
                  <a:pt x="5756243" y="554885"/>
                  <a:pt x="5746503" y="552450"/>
                </a:cubicBezTo>
                <a:cubicBezTo>
                  <a:pt x="5670736" y="533508"/>
                  <a:pt x="5663244" y="537397"/>
                  <a:pt x="5594103" y="514350"/>
                </a:cubicBezTo>
                <a:cubicBezTo>
                  <a:pt x="5577883" y="508943"/>
                  <a:pt x="5562698" y="500707"/>
                  <a:pt x="5546478" y="495300"/>
                </a:cubicBezTo>
                <a:cubicBezTo>
                  <a:pt x="5534059" y="491160"/>
                  <a:pt x="5520965" y="489371"/>
                  <a:pt x="5508378" y="485775"/>
                </a:cubicBezTo>
                <a:cubicBezTo>
                  <a:pt x="5498724" y="483017"/>
                  <a:pt x="5489457" y="479008"/>
                  <a:pt x="5479803" y="476250"/>
                </a:cubicBezTo>
                <a:cubicBezTo>
                  <a:pt x="5413383" y="457273"/>
                  <a:pt x="5468755" y="475912"/>
                  <a:pt x="5384553" y="457200"/>
                </a:cubicBezTo>
                <a:cubicBezTo>
                  <a:pt x="5374752" y="455022"/>
                  <a:pt x="5365856" y="449471"/>
                  <a:pt x="5355978" y="447675"/>
                </a:cubicBezTo>
                <a:cubicBezTo>
                  <a:pt x="5330793" y="443096"/>
                  <a:pt x="5305027" y="442358"/>
                  <a:pt x="5279778" y="438150"/>
                </a:cubicBezTo>
                <a:cubicBezTo>
                  <a:pt x="5238984" y="431351"/>
                  <a:pt x="5248693" y="428806"/>
                  <a:pt x="5213103" y="419100"/>
                </a:cubicBezTo>
                <a:cubicBezTo>
                  <a:pt x="5187844" y="412211"/>
                  <a:pt x="5162303" y="406400"/>
                  <a:pt x="5136903" y="400050"/>
                </a:cubicBezTo>
                <a:cubicBezTo>
                  <a:pt x="5124203" y="396875"/>
                  <a:pt x="5111762" y="392376"/>
                  <a:pt x="5098803" y="390525"/>
                </a:cubicBezTo>
                <a:cubicBezTo>
                  <a:pt x="5056026" y="384414"/>
                  <a:pt x="5017269" y="379405"/>
                  <a:pt x="4974978" y="371475"/>
                </a:cubicBezTo>
                <a:cubicBezTo>
                  <a:pt x="4943154" y="365508"/>
                  <a:pt x="4910445" y="362664"/>
                  <a:pt x="4879728" y="352425"/>
                </a:cubicBezTo>
                <a:lnTo>
                  <a:pt x="4794003" y="323850"/>
                </a:lnTo>
                <a:lnTo>
                  <a:pt x="4765428" y="314325"/>
                </a:lnTo>
                <a:cubicBezTo>
                  <a:pt x="4755903" y="311150"/>
                  <a:pt x="4746757" y="306451"/>
                  <a:pt x="4736853" y="304800"/>
                </a:cubicBezTo>
                <a:lnTo>
                  <a:pt x="4622553" y="285750"/>
                </a:lnTo>
                <a:cubicBezTo>
                  <a:pt x="4606152" y="283160"/>
                  <a:pt x="4518329" y="271600"/>
                  <a:pt x="4498728" y="266700"/>
                </a:cubicBezTo>
                <a:cubicBezTo>
                  <a:pt x="4479247" y="261830"/>
                  <a:pt x="4458286" y="258789"/>
                  <a:pt x="4441578" y="247650"/>
                </a:cubicBezTo>
              </a:path>
            </a:pathLst>
          </a:custGeom>
          <a:solidFill>
            <a:srgbClr val="FFFF00">
              <a:alpha val="20000"/>
            </a:srgbClr>
          </a:solidFill>
          <a:ln w="9525" algn="ctr">
            <a:noFill/>
            <a:round/>
            <a:headEnd/>
            <a:tailEnd/>
          </a:ln>
        </p:spPr>
        <p:txBody>
          <a:bodyPr/>
          <a:lstStyle/>
          <a:p>
            <a:endParaRPr lang="en-US"/>
          </a:p>
        </p:txBody>
      </p:sp>
      <p:sp>
        <p:nvSpPr>
          <p:cNvPr id="6" name="TextBox 5"/>
          <p:cNvSpPr txBox="1"/>
          <p:nvPr/>
        </p:nvSpPr>
        <p:spPr>
          <a:xfrm>
            <a:off x="3276600" y="3733800"/>
            <a:ext cx="2514600" cy="584200"/>
          </a:xfrm>
          <a:prstGeom prst="rect">
            <a:avLst/>
          </a:prstGeom>
          <a:noFill/>
        </p:spPr>
        <p:txBody>
          <a:bodyPr>
            <a:spAutoFit/>
          </a:bodyPr>
          <a:lstStyle/>
          <a:p>
            <a:pPr algn="ctr">
              <a:defRPr/>
            </a:pPr>
            <a:r>
              <a:rPr lang="en-US" dirty="0">
                <a:solidFill>
                  <a:schemeClr val="bg1"/>
                </a:solidFill>
                <a:effectLst>
                  <a:outerShdw blurRad="38100" dist="38100" dir="2700000" algn="tl">
                    <a:srgbClr val="000000">
                      <a:alpha val="43137"/>
                    </a:srgbClr>
                  </a:outerShdw>
                </a:effectLst>
              </a:rPr>
              <a:t>Bajada</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descr="Mosaic_terraces"/>
          <p:cNvPicPr>
            <a:picLocks noChangeAspect="1" noChangeArrowheads="1"/>
          </p:cNvPicPr>
          <p:nvPr/>
        </p:nvPicPr>
        <p:blipFill>
          <a:blip r:embed="rId3"/>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200" b="1" i="0" u="none" strike="noStrike" cap="none" normalizeH="0" baseline="0" smtClean="0">
            <a:ln>
              <a:noFill/>
            </a:ln>
            <a:solidFill>
              <a:srgbClr val="FF0000"/>
            </a:solidFill>
            <a:effectLst/>
            <a:latin typeface="Arial" charset="0"/>
          </a:defRPr>
        </a:defPPr>
      </a:lstStyle>
    </a:spDef>
    <a:lnDef>
      <a:spPr bwMode="auto">
        <a:solidFill>
          <a:schemeClr val="accent1"/>
        </a:solidFill>
        <a:ln w="50800" cap="flat" cmpd="sng" algn="ctr">
          <a:solidFill>
            <a:schemeClr val="bg1"/>
          </a:solidFill>
          <a:prstDash val="solid"/>
          <a:round/>
          <a:headEnd type="none" w="med" len="med"/>
          <a:tailEnd type="stealth" w="lg" len="med"/>
        </a:ln>
        <a:effectLst>
          <a:outerShdw blurRad="50800" dist="38100" dir="2700000" algn="tl" rotWithShape="0">
            <a:prstClr val="black">
              <a:alpha val="40000"/>
            </a:prstClr>
          </a:outerShdw>
        </a:effectLst>
      </a:spPr>
      <a:bodyPr/>
      <a:lstStyle/>
    </a:lnDef>
    <a:txDef>
      <a:spPr>
        <a:noFill/>
      </a:spPr>
      <a:bodyPr wrap="square" rtlCol="0">
        <a:spAutoFit/>
      </a:bodyPr>
      <a:lstStyle>
        <a:defPPr algn="ctr">
          <a:defRPr dirty="0" smtClean="0">
            <a:solidFill>
              <a:schemeClr val="bg1"/>
            </a:solidFill>
            <a:effectLst>
              <a:outerShdw blurRad="38100" dist="38100" dir="2700000" algn="tl">
                <a:srgbClr val="000000">
                  <a:alpha val="43137"/>
                </a:srgbClr>
              </a:outerShdw>
            </a:effectLst>
          </a:defRPr>
        </a:defPPr>
      </a:lstStyle>
    </a:tx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2191</TotalTime>
  <Words>2014</Words>
  <Application>Microsoft Office PowerPoint</Application>
  <PresentationFormat>On-screen Show (4:3)</PresentationFormat>
  <Paragraphs>139</Paragraphs>
  <Slides>55</Slides>
  <Notes>55</Notes>
  <HiddenSlides>9</HiddenSlides>
  <MMClips>0</MMClips>
  <ScaleCrop>false</ScaleCrop>
  <HeadingPairs>
    <vt:vector size="4" baseType="variant">
      <vt:variant>
        <vt:lpstr>Theme</vt:lpstr>
      </vt:variant>
      <vt:variant>
        <vt:i4>1</vt:i4>
      </vt:variant>
      <vt:variant>
        <vt:lpstr>Slide Titles</vt:lpstr>
      </vt:variant>
      <vt:variant>
        <vt:i4>55</vt:i4>
      </vt:variant>
    </vt:vector>
  </HeadingPairs>
  <TitlesOfParts>
    <vt:vector size="56" baseType="lpstr">
      <vt:lpstr>Default Design</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lpstr>Slide 55</vt:lpstr>
    </vt:vector>
  </TitlesOfParts>
  <Company>Grossmont College</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Gary Jacobson</dc:creator>
  <cp:lastModifiedBy>Gary Jacobson</cp:lastModifiedBy>
  <cp:revision>194</cp:revision>
  <dcterms:created xsi:type="dcterms:W3CDTF">2005-01-31T15:26:49Z</dcterms:created>
  <dcterms:modified xsi:type="dcterms:W3CDTF">2008-07-25T21:46:30Z</dcterms:modified>
</cp:coreProperties>
</file>